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38"/>
  </p:notesMasterIdLst>
  <p:sldIdLst>
    <p:sldId id="256" r:id="rId3"/>
    <p:sldId id="335" r:id="rId4"/>
    <p:sldId id="333" r:id="rId5"/>
    <p:sldId id="336" r:id="rId6"/>
    <p:sldId id="337" r:id="rId7"/>
    <p:sldId id="338" r:id="rId8"/>
    <p:sldId id="315" r:id="rId9"/>
    <p:sldId id="316" r:id="rId10"/>
    <p:sldId id="340" r:id="rId11"/>
    <p:sldId id="339" r:id="rId12"/>
    <p:sldId id="304" r:id="rId13"/>
    <p:sldId id="317" r:id="rId14"/>
    <p:sldId id="306" r:id="rId15"/>
    <p:sldId id="324" r:id="rId16"/>
    <p:sldId id="322" r:id="rId17"/>
    <p:sldId id="323" r:id="rId18"/>
    <p:sldId id="326" r:id="rId19"/>
    <p:sldId id="318" r:id="rId20"/>
    <p:sldId id="312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41" r:id="rId29"/>
    <p:sldId id="342" r:id="rId30"/>
    <p:sldId id="343" r:id="rId31"/>
    <p:sldId id="344" r:id="rId32"/>
    <p:sldId id="264" r:id="rId33"/>
    <p:sldId id="327" r:id="rId34"/>
    <p:sldId id="328" r:id="rId35"/>
    <p:sldId id="329" r:id="rId36"/>
    <p:sldId id="330" r:id="rId3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747" autoAdjust="0"/>
  </p:normalViewPr>
  <p:slideViewPr>
    <p:cSldViewPr snapToGrid="0">
      <p:cViewPr varScale="1">
        <p:scale>
          <a:sx n="82" d="100"/>
          <a:sy n="82" d="100"/>
        </p:scale>
        <p:origin x="187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6F3CE-DF79-4B5F-9B91-D0C05D35C2D6}" type="doc">
      <dgm:prSet loTypeId="urn:microsoft.com/office/officeart/2005/8/layout/chevron2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B77F808-BA71-43CC-8DA3-438707E61A0F}">
      <dgm:prSet phldrT="[Text]" custT="1"/>
      <dgm:spPr/>
      <dgm:t>
        <a:bodyPr/>
        <a:lstStyle/>
        <a:p>
          <a:pPr rtl="1"/>
          <a:r>
            <a:rPr lang="he-IL" sz="1800" b="1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הצגת הארגון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8BF23F1D-C808-41DB-A99D-92BF0B47D44C}" type="parTrans" cxnId="{3EA48EAE-FC2B-4F8E-84AB-7BFEE4B8FB60}">
      <dgm:prSet/>
      <dgm:spPr/>
      <dgm:t>
        <a:bodyPr/>
        <a:lstStyle/>
        <a:p>
          <a:pPr rtl="1"/>
          <a:endParaRPr lang="en-US" sz="2800"/>
        </a:p>
      </dgm:t>
    </dgm:pt>
    <dgm:pt modelId="{778CFD75-2FB4-4123-BA0F-D669440A9890}" type="sibTrans" cxnId="{3EA48EAE-FC2B-4F8E-84AB-7BFEE4B8FB60}">
      <dgm:prSet/>
      <dgm:spPr/>
      <dgm:t>
        <a:bodyPr/>
        <a:lstStyle/>
        <a:p>
          <a:pPr rtl="1"/>
          <a:endParaRPr lang="en-US" sz="2800"/>
        </a:p>
      </dgm:t>
    </dgm:pt>
    <dgm:pt modelId="{C226AC6E-3302-45B6-AE4B-11A0ACBB1C37}">
      <dgm:prSet phldrT="[Text]" custT="1"/>
      <dgm:spPr/>
      <dgm:t>
        <a:bodyPr/>
        <a:lstStyle/>
        <a:p>
          <a:pPr rtl="1"/>
          <a:r>
            <a:rPr lang="en-US" sz="1800" b="1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Laser Detect Systems</a:t>
          </a:r>
        </a:p>
      </dgm:t>
    </dgm:pt>
    <dgm:pt modelId="{4FCC7D47-67C8-4CB2-A2DA-77C6662A05FD}" type="parTrans" cxnId="{7D9B1AAD-35D2-4573-8486-84DE09AE98FD}">
      <dgm:prSet/>
      <dgm:spPr/>
      <dgm:t>
        <a:bodyPr/>
        <a:lstStyle/>
        <a:p>
          <a:pPr rtl="1"/>
          <a:endParaRPr lang="en-US" sz="2800"/>
        </a:p>
      </dgm:t>
    </dgm:pt>
    <dgm:pt modelId="{947BF216-E0CC-4628-AF6C-38E07DFA2C67}" type="sibTrans" cxnId="{7D9B1AAD-35D2-4573-8486-84DE09AE98FD}">
      <dgm:prSet/>
      <dgm:spPr/>
      <dgm:t>
        <a:bodyPr/>
        <a:lstStyle/>
        <a:p>
          <a:pPr rtl="1"/>
          <a:endParaRPr lang="en-US" sz="2800"/>
        </a:p>
      </dgm:t>
    </dgm:pt>
    <dgm:pt modelId="{ED0A57C1-2DF1-45E7-96F7-756B7ACA71AB}">
      <dgm:prSet phldrT="[Text]"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מצב קיים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2963FB3A-6CCC-4BB2-BC47-2411A6EE6BED}" type="parTrans" cxnId="{0381D2D2-DCEE-48B6-8ECF-DCDD8E01AD4B}">
      <dgm:prSet/>
      <dgm:spPr/>
      <dgm:t>
        <a:bodyPr/>
        <a:lstStyle/>
        <a:p>
          <a:pPr rtl="1"/>
          <a:endParaRPr lang="en-US" sz="2800"/>
        </a:p>
      </dgm:t>
    </dgm:pt>
    <dgm:pt modelId="{5085B361-0D24-4CF6-ADF5-AFFE18A2055F}" type="sibTrans" cxnId="{0381D2D2-DCEE-48B6-8ECF-DCDD8E01AD4B}">
      <dgm:prSet/>
      <dgm:spPr/>
      <dgm:t>
        <a:bodyPr/>
        <a:lstStyle/>
        <a:p>
          <a:pPr rtl="1"/>
          <a:endParaRPr lang="en-US" sz="2800"/>
        </a:p>
      </dgm:t>
    </dgm:pt>
    <dgm:pt modelId="{4782ED6A-89D9-463F-912E-01FB9C7EE593}">
      <dgm:prSet phldrT="[Text]"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המצב הקיים- הצורך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E0BDE863-AFF5-4F9F-B878-9C09C5B1DD0C}" type="parTrans" cxnId="{B18DC42E-ABE3-4583-AED2-2E9B4192129E}">
      <dgm:prSet/>
      <dgm:spPr/>
      <dgm:t>
        <a:bodyPr/>
        <a:lstStyle/>
        <a:p>
          <a:pPr rtl="1"/>
          <a:endParaRPr lang="en-US" sz="2800"/>
        </a:p>
      </dgm:t>
    </dgm:pt>
    <dgm:pt modelId="{DB959AE0-ADF5-492F-A250-81F19507DE62}" type="sibTrans" cxnId="{B18DC42E-ABE3-4583-AED2-2E9B4192129E}">
      <dgm:prSet/>
      <dgm:spPr/>
      <dgm:t>
        <a:bodyPr/>
        <a:lstStyle/>
        <a:p>
          <a:pPr rtl="1"/>
          <a:endParaRPr lang="en-US" sz="2800"/>
        </a:p>
      </dgm:t>
    </dgm:pt>
    <dgm:pt modelId="{9EF74A86-69AA-421D-8E52-501975669EEB}">
      <dgm:prSet phldrT="[Text]"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הדגמה חיה של המערכת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1FF8806D-718E-40D9-BF07-05DC34D7249B}" type="parTrans" cxnId="{B90CB484-7C37-4BBE-973F-CDE63DCF4E69}">
      <dgm:prSet/>
      <dgm:spPr/>
      <dgm:t>
        <a:bodyPr/>
        <a:lstStyle/>
        <a:p>
          <a:pPr rtl="1"/>
          <a:endParaRPr lang="en-US" sz="2800"/>
        </a:p>
      </dgm:t>
    </dgm:pt>
    <dgm:pt modelId="{EA7E7DEE-E9C3-4E71-ACAA-588014ADA08C}" type="sibTrans" cxnId="{B90CB484-7C37-4BBE-973F-CDE63DCF4E69}">
      <dgm:prSet/>
      <dgm:spPr/>
      <dgm:t>
        <a:bodyPr/>
        <a:lstStyle/>
        <a:p>
          <a:pPr rtl="1"/>
          <a:endParaRPr lang="en-US" sz="2800"/>
        </a:p>
      </dgm:t>
    </dgm:pt>
    <dgm:pt modelId="{1FA52835-D852-495D-8832-F9FB92195206}">
      <dgm:prSet phldrT="[Text]"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מבנה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6041B342-E397-4FD1-BADB-B097F00A883B}" type="parTrans" cxnId="{859B6CC8-B8FA-4EA9-BDA8-10F6CB3DB1B8}">
      <dgm:prSet/>
      <dgm:spPr/>
      <dgm:t>
        <a:bodyPr/>
        <a:lstStyle/>
        <a:p>
          <a:pPr rtl="1"/>
          <a:endParaRPr lang="en-US" sz="2800"/>
        </a:p>
      </dgm:t>
    </dgm:pt>
    <dgm:pt modelId="{4CE5A19E-6EA0-495D-BD3D-C037A3498E00}" type="sibTrans" cxnId="{859B6CC8-B8FA-4EA9-BDA8-10F6CB3DB1B8}">
      <dgm:prSet/>
      <dgm:spPr/>
      <dgm:t>
        <a:bodyPr/>
        <a:lstStyle/>
        <a:p>
          <a:pPr rtl="1"/>
          <a:endParaRPr lang="en-US" sz="2800"/>
        </a:p>
      </dgm:t>
    </dgm:pt>
    <dgm:pt modelId="{C8FA89C4-1D66-4ADE-87FB-282035355439}">
      <dgm:prSet phldrT="[Text]"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מטרת הפרויקט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B7F457A3-DAD1-494C-80BF-574F3FED9053}" type="parTrans" cxnId="{24138AA9-60F7-4B64-A234-55F767BDEEDD}">
      <dgm:prSet/>
      <dgm:spPr/>
      <dgm:t>
        <a:bodyPr/>
        <a:lstStyle/>
        <a:p>
          <a:pPr rtl="1"/>
          <a:endParaRPr lang="en-US" sz="2800"/>
        </a:p>
      </dgm:t>
    </dgm:pt>
    <dgm:pt modelId="{7EADB4FB-5B6F-443F-A7F9-6913C9550896}" type="sibTrans" cxnId="{24138AA9-60F7-4B64-A234-55F767BDEEDD}">
      <dgm:prSet/>
      <dgm:spPr/>
      <dgm:t>
        <a:bodyPr/>
        <a:lstStyle/>
        <a:p>
          <a:pPr rtl="1"/>
          <a:endParaRPr lang="en-US" sz="2800"/>
        </a:p>
      </dgm:t>
    </dgm:pt>
    <dgm:pt modelId="{C6B19FB5-D5D8-49DD-93EB-9B5BB61643BB}">
      <dgm:prSet phldrT="[Text]"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הדגמה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513BD41F-D563-461D-95CD-AB6CE419CAB4}" type="sibTrans" cxnId="{1A615442-42F8-4201-9016-D823828BF645}">
      <dgm:prSet/>
      <dgm:spPr/>
      <dgm:t>
        <a:bodyPr/>
        <a:lstStyle/>
        <a:p>
          <a:pPr rtl="1"/>
          <a:endParaRPr lang="en-US" sz="2800"/>
        </a:p>
      </dgm:t>
    </dgm:pt>
    <dgm:pt modelId="{CB3A271A-41EC-4451-BE2A-3D01EDC4395B}" type="parTrans" cxnId="{1A615442-42F8-4201-9016-D823828BF645}">
      <dgm:prSet/>
      <dgm:spPr/>
      <dgm:t>
        <a:bodyPr/>
        <a:lstStyle/>
        <a:p>
          <a:pPr rtl="1"/>
          <a:endParaRPr lang="en-US" sz="2800"/>
        </a:p>
      </dgm:t>
    </dgm:pt>
    <dgm:pt modelId="{8F732A70-C675-42AE-8087-49EF3B84AF63}">
      <dgm:prSet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מבנה המערכת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E962539D-0A62-42DF-9DBF-D72A56695EE1}" type="parTrans" cxnId="{12A7832D-5D02-41B1-8F67-61498FF46A2B}">
      <dgm:prSet/>
      <dgm:spPr/>
      <dgm:t>
        <a:bodyPr/>
        <a:lstStyle/>
        <a:p>
          <a:pPr rtl="1"/>
          <a:endParaRPr lang="en-US" sz="2800"/>
        </a:p>
      </dgm:t>
    </dgm:pt>
    <dgm:pt modelId="{79A532B7-1967-4ACB-A569-26CD9E8E00F1}" type="sibTrans" cxnId="{12A7832D-5D02-41B1-8F67-61498FF46A2B}">
      <dgm:prSet/>
      <dgm:spPr/>
      <dgm:t>
        <a:bodyPr/>
        <a:lstStyle/>
        <a:p>
          <a:pPr rtl="1"/>
          <a:endParaRPr lang="en-US" sz="2800"/>
        </a:p>
      </dgm:t>
    </dgm:pt>
    <dgm:pt modelId="{B98C9A27-5774-4D05-B123-0D6F5E0B7172}">
      <dgm:prSet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מימוש המערכת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98535070-DB86-4CA1-A454-12FF95603186}" type="sibTrans" cxnId="{24EA0836-AB11-4801-B7D4-D4AF45F97CC6}">
      <dgm:prSet/>
      <dgm:spPr/>
      <dgm:t>
        <a:bodyPr/>
        <a:lstStyle/>
        <a:p>
          <a:pPr rtl="1"/>
          <a:endParaRPr lang="en-US" sz="2800"/>
        </a:p>
      </dgm:t>
    </dgm:pt>
    <dgm:pt modelId="{ECFA1294-D0DF-42AC-99B4-4CA42F19849D}" type="parTrans" cxnId="{24EA0836-AB11-4801-B7D4-D4AF45F97CC6}">
      <dgm:prSet/>
      <dgm:spPr/>
      <dgm:t>
        <a:bodyPr/>
        <a:lstStyle/>
        <a:p>
          <a:pPr rtl="1"/>
          <a:endParaRPr lang="en-US" sz="2800"/>
        </a:p>
      </dgm:t>
    </dgm:pt>
    <dgm:pt modelId="{D954D7F6-AC76-4EFA-B638-00B5996F3E65}">
      <dgm:prSet custT="1"/>
      <dgm:spPr/>
      <dgm:t>
        <a:bodyPr/>
        <a:lstStyle/>
        <a:p>
          <a:pPr rtl="1"/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0D93A8E8-6DDC-4F52-B8C1-EA1037B7210D}" type="parTrans" cxnId="{AF085888-BF52-4E46-A72A-C7791F856863}">
      <dgm:prSet/>
      <dgm:spPr/>
      <dgm:t>
        <a:bodyPr/>
        <a:lstStyle/>
        <a:p>
          <a:pPr rtl="1"/>
          <a:endParaRPr lang="en-US" sz="2800"/>
        </a:p>
      </dgm:t>
    </dgm:pt>
    <dgm:pt modelId="{F81D76D1-A514-4FC9-931E-FA31798ADA74}" type="sibTrans" cxnId="{AF085888-BF52-4E46-A72A-C7791F856863}">
      <dgm:prSet/>
      <dgm:spPr/>
      <dgm:t>
        <a:bodyPr/>
        <a:lstStyle/>
        <a:p>
          <a:pPr rtl="1"/>
          <a:endParaRPr lang="en-US" sz="2800"/>
        </a:p>
      </dgm:t>
    </dgm:pt>
    <dgm:pt modelId="{C82ACA7B-4F10-44F5-B938-E0DBD8762DE6}">
      <dgm:prSet phldrT="[Text]"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הטמעה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5C9CD891-5374-431E-8186-2A34B040FDB8}" type="sibTrans" cxnId="{2B9FA858-F8DE-49E2-8FFF-B4723B8158D2}">
      <dgm:prSet/>
      <dgm:spPr/>
      <dgm:t>
        <a:bodyPr/>
        <a:lstStyle/>
        <a:p>
          <a:pPr rtl="1"/>
          <a:endParaRPr lang="en-US" sz="2800"/>
        </a:p>
      </dgm:t>
    </dgm:pt>
    <dgm:pt modelId="{2A6DAC45-DD7A-4494-B747-8235E7AC33DC}" type="parTrans" cxnId="{2B9FA858-F8DE-49E2-8FFF-B4723B8158D2}">
      <dgm:prSet/>
      <dgm:spPr/>
      <dgm:t>
        <a:bodyPr/>
        <a:lstStyle/>
        <a:p>
          <a:pPr rtl="1"/>
          <a:endParaRPr lang="en-US" sz="2800"/>
        </a:p>
      </dgm:t>
    </dgm:pt>
    <dgm:pt modelId="{EBEBF59E-B15F-46EE-95AB-2D4DBCB48439}">
      <dgm:prSet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הטמעה בארגון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A1A410EE-EC86-4E0C-992D-4BE0CA79478B}" type="parTrans" cxnId="{563F66BE-38EA-4382-8121-2415FA1BD561}">
      <dgm:prSet/>
      <dgm:spPr/>
      <dgm:t>
        <a:bodyPr/>
        <a:lstStyle/>
        <a:p>
          <a:pPr rtl="1"/>
          <a:endParaRPr lang="en-US" sz="2800"/>
        </a:p>
      </dgm:t>
    </dgm:pt>
    <dgm:pt modelId="{2ADFC036-27B1-4CF5-8430-B3C1541D58A1}" type="sibTrans" cxnId="{563F66BE-38EA-4382-8121-2415FA1BD561}">
      <dgm:prSet/>
      <dgm:spPr/>
      <dgm:t>
        <a:bodyPr/>
        <a:lstStyle/>
        <a:p>
          <a:pPr rtl="1"/>
          <a:endParaRPr lang="en-US" sz="2800"/>
        </a:p>
      </dgm:t>
    </dgm:pt>
    <dgm:pt modelId="{F1D059B2-5F0E-4B14-A519-E5DE9E10A744}">
      <dgm:prSet phldrT="[Text]" custT="1"/>
      <dgm:spPr/>
      <dgm:t>
        <a:bodyPr/>
        <a:lstStyle/>
        <a:p>
          <a:pPr rtl="1"/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צוות הפרויקט-שיתוף פעולה בין חוגי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6B307E60-C0DA-454D-831F-626607262D68}" type="parTrans" cxnId="{CD3FCDA6-19E5-40FD-A7D2-DEFF96C517A7}">
      <dgm:prSet/>
      <dgm:spPr/>
      <dgm:t>
        <a:bodyPr/>
        <a:lstStyle/>
        <a:p>
          <a:endParaRPr lang="en-US"/>
        </a:p>
      </dgm:t>
    </dgm:pt>
    <dgm:pt modelId="{B6101B8F-805C-4757-AD27-FCD8491E7C24}" type="sibTrans" cxnId="{CD3FCDA6-19E5-40FD-A7D2-DEFF96C517A7}">
      <dgm:prSet/>
      <dgm:spPr/>
      <dgm:t>
        <a:bodyPr/>
        <a:lstStyle/>
        <a:p>
          <a:endParaRPr lang="en-US"/>
        </a:p>
      </dgm:t>
    </dgm:pt>
    <dgm:pt modelId="{79C9493E-6C9B-4C6E-A6DC-B465FC53B9B7}">
      <dgm:prSet custT="1"/>
      <dgm:spPr/>
      <dgm:t>
        <a:bodyPr/>
        <a:lstStyle/>
        <a:p>
          <a:pPr rtl="1"/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gm:t>
    </dgm:pt>
    <dgm:pt modelId="{4871A80F-517A-4536-AD3E-97CE6DF414BF}" type="parTrans" cxnId="{1757B745-6F0F-4872-BDF3-B456BD67472A}">
      <dgm:prSet/>
      <dgm:spPr/>
      <dgm:t>
        <a:bodyPr/>
        <a:lstStyle/>
        <a:p>
          <a:endParaRPr lang="en-US"/>
        </a:p>
      </dgm:t>
    </dgm:pt>
    <dgm:pt modelId="{688428ED-B3D3-42A4-BEDA-BDEECCDF2CA7}" type="sibTrans" cxnId="{1757B745-6F0F-4872-BDF3-B456BD67472A}">
      <dgm:prSet/>
      <dgm:spPr/>
      <dgm:t>
        <a:bodyPr/>
        <a:lstStyle/>
        <a:p>
          <a:endParaRPr lang="en-US"/>
        </a:p>
      </dgm:t>
    </dgm:pt>
    <dgm:pt modelId="{3661FCB4-C782-40C6-BF88-E6883ED7D11F}" type="pres">
      <dgm:prSet presAssocID="{ABF6F3CE-DF79-4B5F-9B91-D0C05D35C2D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09A3B7B-06A9-4836-B81E-29C99BC55300}" type="pres">
      <dgm:prSet presAssocID="{2B77F808-BA71-43CC-8DA3-438707E61A0F}" presName="composite" presStyleCnt="0"/>
      <dgm:spPr/>
    </dgm:pt>
    <dgm:pt modelId="{B4661436-BD83-4A6F-A61B-A7E9E879E301}" type="pres">
      <dgm:prSet presAssocID="{2B77F808-BA71-43CC-8DA3-438707E61A0F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11484-55C8-4BBA-872F-D34B491CD972}" type="pres">
      <dgm:prSet presAssocID="{2B77F808-BA71-43CC-8DA3-438707E61A0F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7004D-8188-4C50-AC11-69E1CECE3D15}" type="pres">
      <dgm:prSet presAssocID="{778CFD75-2FB4-4123-BA0F-D669440A9890}" presName="sp" presStyleCnt="0"/>
      <dgm:spPr/>
    </dgm:pt>
    <dgm:pt modelId="{7D52BAFB-E535-4122-ADF6-43C2297403DB}" type="pres">
      <dgm:prSet presAssocID="{ED0A57C1-2DF1-45E7-96F7-756B7ACA71AB}" presName="composite" presStyleCnt="0"/>
      <dgm:spPr/>
    </dgm:pt>
    <dgm:pt modelId="{D6151190-6841-4CFB-9386-D1B1D8D9B6B2}" type="pres">
      <dgm:prSet presAssocID="{ED0A57C1-2DF1-45E7-96F7-756B7ACA71AB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44E56-3BD2-4E7C-8E2B-6F2146E02944}" type="pres">
      <dgm:prSet presAssocID="{ED0A57C1-2DF1-45E7-96F7-756B7ACA71AB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29B6A5-1341-42D9-B705-1F9948712729}" type="pres">
      <dgm:prSet presAssocID="{5085B361-0D24-4CF6-ADF5-AFFE18A2055F}" presName="sp" presStyleCnt="0"/>
      <dgm:spPr/>
    </dgm:pt>
    <dgm:pt modelId="{B8C771E0-299A-4C91-8E97-68C63BF0B510}" type="pres">
      <dgm:prSet presAssocID="{1FA52835-D852-495D-8832-F9FB92195206}" presName="composite" presStyleCnt="0"/>
      <dgm:spPr/>
    </dgm:pt>
    <dgm:pt modelId="{9C4EFC18-B144-4995-842B-F35A689C8F83}" type="pres">
      <dgm:prSet presAssocID="{1FA52835-D852-495D-8832-F9FB92195206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93F65-E739-4C4C-A925-14AF6B6266B4}" type="pres">
      <dgm:prSet presAssocID="{1FA52835-D852-495D-8832-F9FB92195206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21B71-4C4E-4168-AAE1-10137A3CAB50}" type="pres">
      <dgm:prSet presAssocID="{4CE5A19E-6EA0-495D-BD3D-C037A3498E00}" presName="sp" presStyleCnt="0"/>
      <dgm:spPr/>
    </dgm:pt>
    <dgm:pt modelId="{5DC55361-7966-4CF9-9D9C-8A33D100EFC0}" type="pres">
      <dgm:prSet presAssocID="{C6B19FB5-D5D8-49DD-93EB-9B5BB61643BB}" presName="composite" presStyleCnt="0"/>
      <dgm:spPr/>
    </dgm:pt>
    <dgm:pt modelId="{F14D9610-1627-4362-ADA7-D679EFD0AE27}" type="pres">
      <dgm:prSet presAssocID="{C6B19FB5-D5D8-49DD-93EB-9B5BB61643BB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528D2-7942-41B4-92E4-6DA4DF4E22CA}" type="pres">
      <dgm:prSet presAssocID="{C6B19FB5-D5D8-49DD-93EB-9B5BB61643BB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908143-F9C9-4DF4-ACA2-857BBC5B3571}" type="pres">
      <dgm:prSet presAssocID="{513BD41F-D563-461D-95CD-AB6CE419CAB4}" presName="sp" presStyleCnt="0"/>
      <dgm:spPr/>
    </dgm:pt>
    <dgm:pt modelId="{8BDB7F09-AC80-4927-8A7A-BFD8D29A66FA}" type="pres">
      <dgm:prSet presAssocID="{C82ACA7B-4F10-44F5-B938-E0DBD8762DE6}" presName="composite" presStyleCnt="0"/>
      <dgm:spPr/>
    </dgm:pt>
    <dgm:pt modelId="{48BBB025-5E5F-4870-B3B8-1570D7AFEC79}" type="pres">
      <dgm:prSet presAssocID="{C82ACA7B-4F10-44F5-B938-E0DBD8762DE6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4B8D8-FCD1-44B4-A040-7D0CA09E487B}" type="pres">
      <dgm:prSet presAssocID="{C82ACA7B-4F10-44F5-B938-E0DBD8762DE6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AA87C7-F65D-4464-8DEE-D7945D412439}" type="presOf" srcId="{C82ACA7B-4F10-44F5-B938-E0DBD8762DE6}" destId="{48BBB025-5E5F-4870-B3B8-1570D7AFEC79}" srcOrd="0" destOrd="0" presId="urn:microsoft.com/office/officeart/2005/8/layout/chevron2"/>
    <dgm:cxn modelId="{3EA48EAE-FC2B-4F8E-84AB-7BFEE4B8FB60}" srcId="{ABF6F3CE-DF79-4B5F-9B91-D0C05D35C2D6}" destId="{2B77F808-BA71-43CC-8DA3-438707E61A0F}" srcOrd="0" destOrd="0" parTransId="{8BF23F1D-C808-41DB-A99D-92BF0B47D44C}" sibTransId="{778CFD75-2FB4-4123-BA0F-D669440A9890}"/>
    <dgm:cxn modelId="{0381D2D2-DCEE-48B6-8ECF-DCDD8E01AD4B}" srcId="{ABF6F3CE-DF79-4B5F-9B91-D0C05D35C2D6}" destId="{ED0A57C1-2DF1-45E7-96F7-756B7ACA71AB}" srcOrd="1" destOrd="0" parTransId="{2963FB3A-6CCC-4BB2-BC47-2411A6EE6BED}" sibTransId="{5085B361-0D24-4CF6-ADF5-AFFE18A2055F}"/>
    <dgm:cxn modelId="{C03B59CB-C186-48AF-BEDD-E535FD92B237}" type="presOf" srcId="{1FA52835-D852-495D-8832-F9FB92195206}" destId="{9C4EFC18-B144-4995-842B-F35A689C8F83}" srcOrd="0" destOrd="0" presId="urn:microsoft.com/office/officeart/2005/8/layout/chevron2"/>
    <dgm:cxn modelId="{1A615442-42F8-4201-9016-D823828BF645}" srcId="{ABF6F3CE-DF79-4B5F-9B91-D0C05D35C2D6}" destId="{C6B19FB5-D5D8-49DD-93EB-9B5BB61643BB}" srcOrd="3" destOrd="0" parTransId="{CB3A271A-41EC-4451-BE2A-3D01EDC4395B}" sibTransId="{513BD41F-D563-461D-95CD-AB6CE419CAB4}"/>
    <dgm:cxn modelId="{24138AA9-60F7-4B64-A234-55F767BDEEDD}" srcId="{ED0A57C1-2DF1-45E7-96F7-756B7ACA71AB}" destId="{C8FA89C4-1D66-4ADE-87FB-282035355439}" srcOrd="1" destOrd="0" parTransId="{B7F457A3-DAD1-494C-80BF-574F3FED9053}" sibTransId="{7EADB4FB-5B6F-443F-A7F9-6913C9550896}"/>
    <dgm:cxn modelId="{9EDCBF54-62AF-4291-821F-438D66FA50A0}" type="presOf" srcId="{ED0A57C1-2DF1-45E7-96F7-756B7ACA71AB}" destId="{D6151190-6841-4CFB-9386-D1B1D8D9B6B2}" srcOrd="0" destOrd="0" presId="urn:microsoft.com/office/officeart/2005/8/layout/chevron2"/>
    <dgm:cxn modelId="{1757B745-6F0F-4872-BDF3-B456BD67472A}" srcId="{1FA52835-D852-495D-8832-F9FB92195206}" destId="{79C9493E-6C9B-4C6E-A6DC-B465FC53B9B7}" srcOrd="0" destOrd="0" parTransId="{4871A80F-517A-4536-AD3E-97CE6DF414BF}" sibTransId="{688428ED-B3D3-42A4-BEDA-BDEECCDF2CA7}"/>
    <dgm:cxn modelId="{261BFC6C-1DF0-4B6F-B463-AA95B051BCDF}" type="presOf" srcId="{2B77F808-BA71-43CC-8DA3-438707E61A0F}" destId="{B4661436-BD83-4A6F-A61B-A7E9E879E301}" srcOrd="0" destOrd="0" presId="urn:microsoft.com/office/officeart/2005/8/layout/chevron2"/>
    <dgm:cxn modelId="{8710B7FD-B07C-4775-ABA4-A8EB7724955E}" type="presOf" srcId="{8F732A70-C675-42AE-8087-49EF3B84AF63}" destId="{3DF93F65-E739-4C4C-A925-14AF6B6266B4}" srcOrd="0" destOrd="1" presId="urn:microsoft.com/office/officeart/2005/8/layout/chevron2"/>
    <dgm:cxn modelId="{563F66BE-38EA-4382-8121-2415FA1BD561}" srcId="{C82ACA7B-4F10-44F5-B938-E0DBD8762DE6}" destId="{EBEBF59E-B15F-46EE-95AB-2D4DBCB48439}" srcOrd="0" destOrd="0" parTransId="{A1A410EE-EC86-4E0C-992D-4BE0CA79478B}" sibTransId="{2ADFC036-27B1-4CF5-8430-B3C1541D58A1}"/>
    <dgm:cxn modelId="{4C5DDAA5-57FE-4253-8CFD-96D64A68F00E}" type="presOf" srcId="{C6B19FB5-D5D8-49DD-93EB-9B5BB61643BB}" destId="{F14D9610-1627-4362-ADA7-D679EFD0AE27}" srcOrd="0" destOrd="0" presId="urn:microsoft.com/office/officeart/2005/8/layout/chevron2"/>
    <dgm:cxn modelId="{859B6CC8-B8FA-4EA9-BDA8-10F6CB3DB1B8}" srcId="{ABF6F3CE-DF79-4B5F-9B91-D0C05D35C2D6}" destId="{1FA52835-D852-495D-8832-F9FB92195206}" srcOrd="2" destOrd="0" parTransId="{6041B342-E397-4FD1-BADB-B097F00A883B}" sibTransId="{4CE5A19E-6EA0-495D-BD3D-C037A3498E00}"/>
    <dgm:cxn modelId="{CDE507D8-7C6F-4C7F-A385-E454BE55E902}" type="presOf" srcId="{4782ED6A-89D9-463F-912E-01FB9C7EE593}" destId="{70B44E56-3BD2-4E7C-8E2B-6F2146E02944}" srcOrd="0" destOrd="0" presId="urn:microsoft.com/office/officeart/2005/8/layout/chevron2"/>
    <dgm:cxn modelId="{8BF7CF97-FF0D-46BC-9865-01EE9294D3DE}" type="presOf" srcId="{B98C9A27-5774-4D05-B123-0D6F5E0B7172}" destId="{3DF93F65-E739-4C4C-A925-14AF6B6266B4}" srcOrd="0" destOrd="2" presId="urn:microsoft.com/office/officeart/2005/8/layout/chevron2"/>
    <dgm:cxn modelId="{00CA13F4-1687-43AF-95E7-35DB399CE76A}" type="presOf" srcId="{D954D7F6-AC76-4EFA-B638-00B5996F3E65}" destId="{3DF93F65-E739-4C4C-A925-14AF6B6266B4}" srcOrd="0" destOrd="3" presId="urn:microsoft.com/office/officeart/2005/8/layout/chevron2"/>
    <dgm:cxn modelId="{AF085888-BF52-4E46-A72A-C7791F856863}" srcId="{1FA52835-D852-495D-8832-F9FB92195206}" destId="{D954D7F6-AC76-4EFA-B638-00B5996F3E65}" srcOrd="3" destOrd="0" parTransId="{0D93A8E8-6DDC-4F52-B8C1-EA1037B7210D}" sibTransId="{F81D76D1-A514-4FC9-931E-FA31798ADA74}"/>
    <dgm:cxn modelId="{B90CB484-7C37-4BBE-973F-CDE63DCF4E69}" srcId="{C6B19FB5-D5D8-49DD-93EB-9B5BB61643BB}" destId="{9EF74A86-69AA-421D-8E52-501975669EEB}" srcOrd="0" destOrd="0" parTransId="{1FF8806D-718E-40D9-BF07-05DC34D7249B}" sibTransId="{EA7E7DEE-E9C3-4E71-ACAA-588014ADA08C}"/>
    <dgm:cxn modelId="{4B46AD2A-6DFE-4042-80AC-24BCE8C418D2}" type="presOf" srcId="{EBEBF59E-B15F-46EE-95AB-2D4DBCB48439}" destId="{3DE4B8D8-FCD1-44B4-A040-7D0CA09E487B}" srcOrd="0" destOrd="0" presId="urn:microsoft.com/office/officeart/2005/8/layout/chevron2"/>
    <dgm:cxn modelId="{CD3FCDA6-19E5-40FD-A7D2-DEFF96C517A7}" srcId="{2B77F808-BA71-43CC-8DA3-438707E61A0F}" destId="{F1D059B2-5F0E-4B14-A519-E5DE9E10A744}" srcOrd="1" destOrd="0" parTransId="{6B307E60-C0DA-454D-831F-626607262D68}" sibTransId="{B6101B8F-805C-4757-AD27-FCD8491E7C24}"/>
    <dgm:cxn modelId="{7BC5B93A-722D-4D15-A171-B1C5C3AD44A5}" type="presOf" srcId="{F1D059B2-5F0E-4B14-A519-E5DE9E10A744}" destId="{5F411484-55C8-4BBA-872F-D34B491CD972}" srcOrd="0" destOrd="1" presId="urn:microsoft.com/office/officeart/2005/8/layout/chevron2"/>
    <dgm:cxn modelId="{2206A840-AEF9-4CB6-BEB2-169320EEFA5C}" type="presOf" srcId="{9EF74A86-69AA-421D-8E52-501975669EEB}" destId="{72C528D2-7942-41B4-92E4-6DA4DF4E22CA}" srcOrd="0" destOrd="0" presId="urn:microsoft.com/office/officeart/2005/8/layout/chevron2"/>
    <dgm:cxn modelId="{41C759EB-B890-4200-BC4C-8E3233C1957E}" type="presOf" srcId="{C226AC6E-3302-45B6-AE4B-11A0ACBB1C37}" destId="{5F411484-55C8-4BBA-872F-D34B491CD972}" srcOrd="0" destOrd="0" presId="urn:microsoft.com/office/officeart/2005/8/layout/chevron2"/>
    <dgm:cxn modelId="{12A7832D-5D02-41B1-8F67-61498FF46A2B}" srcId="{1FA52835-D852-495D-8832-F9FB92195206}" destId="{8F732A70-C675-42AE-8087-49EF3B84AF63}" srcOrd="1" destOrd="0" parTransId="{E962539D-0A62-42DF-9DBF-D72A56695EE1}" sibTransId="{79A532B7-1967-4ACB-A569-26CD9E8E00F1}"/>
    <dgm:cxn modelId="{A7E45320-5049-4547-8FB2-A3032B3AE8B5}" type="presOf" srcId="{C8FA89C4-1D66-4ADE-87FB-282035355439}" destId="{70B44E56-3BD2-4E7C-8E2B-6F2146E02944}" srcOrd="0" destOrd="1" presId="urn:microsoft.com/office/officeart/2005/8/layout/chevron2"/>
    <dgm:cxn modelId="{2B9FA858-F8DE-49E2-8FFF-B4723B8158D2}" srcId="{ABF6F3CE-DF79-4B5F-9B91-D0C05D35C2D6}" destId="{C82ACA7B-4F10-44F5-B938-E0DBD8762DE6}" srcOrd="4" destOrd="0" parTransId="{2A6DAC45-DD7A-4494-B747-8235E7AC33DC}" sibTransId="{5C9CD891-5374-431E-8186-2A34B040FDB8}"/>
    <dgm:cxn modelId="{7D9B1AAD-35D2-4573-8486-84DE09AE98FD}" srcId="{2B77F808-BA71-43CC-8DA3-438707E61A0F}" destId="{C226AC6E-3302-45B6-AE4B-11A0ACBB1C37}" srcOrd="0" destOrd="0" parTransId="{4FCC7D47-67C8-4CB2-A2DA-77C6662A05FD}" sibTransId="{947BF216-E0CC-4628-AF6C-38E07DFA2C67}"/>
    <dgm:cxn modelId="{8269A3FA-8FC8-4C7B-8C3B-672AC3DD28C8}" type="presOf" srcId="{79C9493E-6C9B-4C6E-A6DC-B465FC53B9B7}" destId="{3DF93F65-E739-4C4C-A925-14AF6B6266B4}" srcOrd="0" destOrd="0" presId="urn:microsoft.com/office/officeart/2005/8/layout/chevron2"/>
    <dgm:cxn modelId="{B18DC42E-ABE3-4583-AED2-2E9B4192129E}" srcId="{ED0A57C1-2DF1-45E7-96F7-756B7ACA71AB}" destId="{4782ED6A-89D9-463F-912E-01FB9C7EE593}" srcOrd="0" destOrd="0" parTransId="{E0BDE863-AFF5-4F9F-B878-9C09C5B1DD0C}" sibTransId="{DB959AE0-ADF5-492F-A250-81F19507DE62}"/>
    <dgm:cxn modelId="{B8B8A34E-12CC-4A7C-9C77-BE73496634F7}" type="presOf" srcId="{ABF6F3CE-DF79-4B5F-9B91-D0C05D35C2D6}" destId="{3661FCB4-C782-40C6-BF88-E6883ED7D11F}" srcOrd="0" destOrd="0" presId="urn:microsoft.com/office/officeart/2005/8/layout/chevron2"/>
    <dgm:cxn modelId="{24EA0836-AB11-4801-B7D4-D4AF45F97CC6}" srcId="{1FA52835-D852-495D-8832-F9FB92195206}" destId="{B98C9A27-5774-4D05-B123-0D6F5E0B7172}" srcOrd="2" destOrd="0" parTransId="{ECFA1294-D0DF-42AC-99B4-4CA42F19849D}" sibTransId="{98535070-DB86-4CA1-A454-12FF95603186}"/>
    <dgm:cxn modelId="{6FF33949-D4AC-4C0E-BFB2-F10CCDAFD855}" type="presParOf" srcId="{3661FCB4-C782-40C6-BF88-E6883ED7D11F}" destId="{209A3B7B-06A9-4836-B81E-29C99BC55300}" srcOrd="0" destOrd="0" presId="urn:microsoft.com/office/officeart/2005/8/layout/chevron2"/>
    <dgm:cxn modelId="{E0BEA3FB-7ACE-4B77-AC2C-274DA579E1A4}" type="presParOf" srcId="{209A3B7B-06A9-4836-B81E-29C99BC55300}" destId="{B4661436-BD83-4A6F-A61B-A7E9E879E301}" srcOrd="0" destOrd="0" presId="urn:microsoft.com/office/officeart/2005/8/layout/chevron2"/>
    <dgm:cxn modelId="{7BA013A5-31FE-47D3-8C94-A65D55ED978E}" type="presParOf" srcId="{209A3B7B-06A9-4836-B81E-29C99BC55300}" destId="{5F411484-55C8-4BBA-872F-D34B491CD972}" srcOrd="1" destOrd="0" presId="urn:microsoft.com/office/officeart/2005/8/layout/chevron2"/>
    <dgm:cxn modelId="{C5E84E7F-70B3-4C31-A59B-3CBE59AB709D}" type="presParOf" srcId="{3661FCB4-C782-40C6-BF88-E6883ED7D11F}" destId="{B147004D-8188-4C50-AC11-69E1CECE3D15}" srcOrd="1" destOrd="0" presId="urn:microsoft.com/office/officeart/2005/8/layout/chevron2"/>
    <dgm:cxn modelId="{1629864C-6ACE-476D-BEFD-2BA7B673D107}" type="presParOf" srcId="{3661FCB4-C782-40C6-BF88-E6883ED7D11F}" destId="{7D52BAFB-E535-4122-ADF6-43C2297403DB}" srcOrd="2" destOrd="0" presId="urn:microsoft.com/office/officeart/2005/8/layout/chevron2"/>
    <dgm:cxn modelId="{A9F2B899-2F64-4EDD-91F0-5FDC6A5024CD}" type="presParOf" srcId="{7D52BAFB-E535-4122-ADF6-43C2297403DB}" destId="{D6151190-6841-4CFB-9386-D1B1D8D9B6B2}" srcOrd="0" destOrd="0" presId="urn:microsoft.com/office/officeart/2005/8/layout/chevron2"/>
    <dgm:cxn modelId="{07A7DB2B-C4F0-4321-AE93-501CE7A25D19}" type="presParOf" srcId="{7D52BAFB-E535-4122-ADF6-43C2297403DB}" destId="{70B44E56-3BD2-4E7C-8E2B-6F2146E02944}" srcOrd="1" destOrd="0" presId="urn:microsoft.com/office/officeart/2005/8/layout/chevron2"/>
    <dgm:cxn modelId="{C3FDE6C1-E387-4069-AB0B-D4625451D40E}" type="presParOf" srcId="{3661FCB4-C782-40C6-BF88-E6883ED7D11F}" destId="{C629B6A5-1341-42D9-B705-1F9948712729}" srcOrd="3" destOrd="0" presId="urn:microsoft.com/office/officeart/2005/8/layout/chevron2"/>
    <dgm:cxn modelId="{843E5856-BA12-4692-AC56-66346582085F}" type="presParOf" srcId="{3661FCB4-C782-40C6-BF88-E6883ED7D11F}" destId="{B8C771E0-299A-4C91-8E97-68C63BF0B510}" srcOrd="4" destOrd="0" presId="urn:microsoft.com/office/officeart/2005/8/layout/chevron2"/>
    <dgm:cxn modelId="{83BD5131-7869-4B02-96AA-46F0F67A1F7A}" type="presParOf" srcId="{B8C771E0-299A-4C91-8E97-68C63BF0B510}" destId="{9C4EFC18-B144-4995-842B-F35A689C8F83}" srcOrd="0" destOrd="0" presId="urn:microsoft.com/office/officeart/2005/8/layout/chevron2"/>
    <dgm:cxn modelId="{2FA82E1C-08A3-4E82-B66E-EDDF17F372F8}" type="presParOf" srcId="{B8C771E0-299A-4C91-8E97-68C63BF0B510}" destId="{3DF93F65-E739-4C4C-A925-14AF6B6266B4}" srcOrd="1" destOrd="0" presId="urn:microsoft.com/office/officeart/2005/8/layout/chevron2"/>
    <dgm:cxn modelId="{592DCF8C-94A7-4CFC-9E00-26F5AE1C4E80}" type="presParOf" srcId="{3661FCB4-C782-40C6-BF88-E6883ED7D11F}" destId="{8F921B71-4C4E-4168-AAE1-10137A3CAB50}" srcOrd="5" destOrd="0" presId="urn:microsoft.com/office/officeart/2005/8/layout/chevron2"/>
    <dgm:cxn modelId="{CEE4BBCF-4523-4642-964E-FBF8C4BB8182}" type="presParOf" srcId="{3661FCB4-C782-40C6-BF88-E6883ED7D11F}" destId="{5DC55361-7966-4CF9-9D9C-8A33D100EFC0}" srcOrd="6" destOrd="0" presId="urn:microsoft.com/office/officeart/2005/8/layout/chevron2"/>
    <dgm:cxn modelId="{320E2589-FB91-455C-AA12-6A92D50ABB9F}" type="presParOf" srcId="{5DC55361-7966-4CF9-9D9C-8A33D100EFC0}" destId="{F14D9610-1627-4362-ADA7-D679EFD0AE27}" srcOrd="0" destOrd="0" presId="urn:microsoft.com/office/officeart/2005/8/layout/chevron2"/>
    <dgm:cxn modelId="{A6CF1DF4-FEB0-4F8D-9706-899DEF9BF33B}" type="presParOf" srcId="{5DC55361-7966-4CF9-9D9C-8A33D100EFC0}" destId="{72C528D2-7942-41B4-92E4-6DA4DF4E22CA}" srcOrd="1" destOrd="0" presId="urn:microsoft.com/office/officeart/2005/8/layout/chevron2"/>
    <dgm:cxn modelId="{0C0649D3-B6B9-4EE0-A6E3-8BD57233AB2B}" type="presParOf" srcId="{3661FCB4-C782-40C6-BF88-E6883ED7D11F}" destId="{7C908143-F9C9-4DF4-ACA2-857BBC5B3571}" srcOrd="7" destOrd="0" presId="urn:microsoft.com/office/officeart/2005/8/layout/chevron2"/>
    <dgm:cxn modelId="{C0EFDB5A-7E9C-4FF3-99B0-261E1402E49F}" type="presParOf" srcId="{3661FCB4-C782-40C6-BF88-E6883ED7D11F}" destId="{8BDB7F09-AC80-4927-8A7A-BFD8D29A66FA}" srcOrd="8" destOrd="0" presId="urn:microsoft.com/office/officeart/2005/8/layout/chevron2"/>
    <dgm:cxn modelId="{685B1743-C560-45F3-B031-D08DB2954588}" type="presParOf" srcId="{8BDB7F09-AC80-4927-8A7A-BFD8D29A66FA}" destId="{48BBB025-5E5F-4870-B3B8-1570D7AFEC79}" srcOrd="0" destOrd="0" presId="urn:microsoft.com/office/officeart/2005/8/layout/chevron2"/>
    <dgm:cxn modelId="{E69C2D82-E247-4DDC-B806-60E5C76B578C}" type="presParOf" srcId="{8BDB7F09-AC80-4927-8A7A-BFD8D29A66FA}" destId="{3DE4B8D8-FCD1-44B4-A040-7D0CA09E487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4512AD-6552-41EE-98E9-A65F0253CC7D}" type="doc">
      <dgm:prSet loTypeId="urn:microsoft.com/office/officeart/2005/8/layout/StepDownProcess" loCatId="process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63E53C-3D92-4743-B406-8D5262F70D5A}">
      <dgm:prSet phldrT="[Text]" custT="1"/>
      <dgm:spPr/>
      <dgm:t>
        <a:bodyPr/>
        <a:lstStyle/>
        <a:p>
          <a:r>
            <a:rPr lang="en-US" sz="1800" dirty="0"/>
            <a:t>Take the plant Coca and make a paste out of it</a:t>
          </a:r>
        </a:p>
      </dgm:t>
    </dgm:pt>
    <dgm:pt modelId="{0D716AAA-8AFE-4C02-A31A-1834CFB29120}" type="parTrans" cxnId="{59DAD363-7659-4085-9A70-6B1BE56F6B68}">
      <dgm:prSet/>
      <dgm:spPr/>
      <dgm:t>
        <a:bodyPr/>
        <a:lstStyle/>
        <a:p>
          <a:endParaRPr lang="en-US" sz="2400"/>
        </a:p>
      </dgm:t>
    </dgm:pt>
    <dgm:pt modelId="{2574860A-FBF1-4665-B93B-35999776C656}" type="sibTrans" cxnId="{59DAD363-7659-4085-9A70-6B1BE56F6B68}">
      <dgm:prSet/>
      <dgm:spPr/>
      <dgm:t>
        <a:bodyPr/>
        <a:lstStyle/>
        <a:p>
          <a:endParaRPr lang="en-US" sz="2400"/>
        </a:p>
      </dgm:t>
    </dgm:pt>
    <dgm:pt modelId="{249304D9-EAA9-49D3-8D93-2530749B1AC4}">
      <dgm:prSet phldrT="[Text]" custT="1"/>
      <dgm:spPr/>
      <dgm:t>
        <a:bodyPr/>
        <a:lstStyle/>
        <a:p>
          <a:r>
            <a:rPr lang="en-US" sz="1800" dirty="0"/>
            <a:t>Take the chemical liquid- sulfuric Acid.</a:t>
          </a:r>
        </a:p>
      </dgm:t>
    </dgm:pt>
    <dgm:pt modelId="{FA37BC96-7653-4403-BD0E-CA18446826DC}" type="parTrans" cxnId="{C964ACDB-4597-47A2-980B-2D0C3D6154E6}">
      <dgm:prSet/>
      <dgm:spPr/>
      <dgm:t>
        <a:bodyPr/>
        <a:lstStyle/>
        <a:p>
          <a:endParaRPr lang="en-US" sz="2400"/>
        </a:p>
      </dgm:t>
    </dgm:pt>
    <dgm:pt modelId="{FF47919C-E632-4016-8D87-122905D237A0}" type="sibTrans" cxnId="{C964ACDB-4597-47A2-980B-2D0C3D6154E6}">
      <dgm:prSet/>
      <dgm:spPr/>
      <dgm:t>
        <a:bodyPr/>
        <a:lstStyle/>
        <a:p>
          <a:endParaRPr lang="en-US" sz="2400"/>
        </a:p>
      </dgm:t>
    </dgm:pt>
    <dgm:pt modelId="{CF1CB0C9-DB59-4149-B8E3-4A4405AD07C8}">
      <dgm:prSet phldrT="[Text]" custT="1"/>
      <dgm:spPr/>
      <dgm:t>
        <a:bodyPr/>
        <a:lstStyle/>
        <a:p>
          <a:r>
            <a:rPr lang="en-US" sz="1600" dirty="0"/>
            <a:t>Mix it</a:t>
          </a:r>
        </a:p>
      </dgm:t>
    </dgm:pt>
    <dgm:pt modelId="{838D71A3-F696-4F92-90C0-A8D6AF4FC19E}" type="parTrans" cxnId="{CC2F8DC4-78A0-43DB-8656-763A9739CEF1}">
      <dgm:prSet/>
      <dgm:spPr/>
      <dgm:t>
        <a:bodyPr/>
        <a:lstStyle/>
        <a:p>
          <a:endParaRPr lang="en-US" sz="2400"/>
        </a:p>
      </dgm:t>
    </dgm:pt>
    <dgm:pt modelId="{594EABA3-6632-4B85-A0A8-97669698641C}" type="sibTrans" cxnId="{CC2F8DC4-78A0-43DB-8656-763A9739CEF1}">
      <dgm:prSet/>
      <dgm:spPr/>
      <dgm:t>
        <a:bodyPr/>
        <a:lstStyle/>
        <a:p>
          <a:endParaRPr lang="en-US" sz="2400"/>
        </a:p>
      </dgm:t>
    </dgm:pt>
    <dgm:pt modelId="{72FEEE22-A623-4174-A6B4-F972696890F9}">
      <dgm:prSet phldrT="[Text]" custT="1"/>
      <dgm:spPr/>
      <dgm:t>
        <a:bodyPr/>
        <a:lstStyle/>
        <a:p>
          <a:r>
            <a:rPr lang="en-US" sz="1800" dirty="0"/>
            <a:t>Liquid that looks like milk</a:t>
          </a:r>
        </a:p>
      </dgm:t>
    </dgm:pt>
    <dgm:pt modelId="{D389FC38-0C26-455E-A43A-82BD0801000A}" type="parTrans" cxnId="{145533FC-88BE-476D-82E2-ED1C111512E0}">
      <dgm:prSet/>
      <dgm:spPr/>
      <dgm:t>
        <a:bodyPr/>
        <a:lstStyle/>
        <a:p>
          <a:endParaRPr lang="en-US" sz="2400"/>
        </a:p>
      </dgm:t>
    </dgm:pt>
    <dgm:pt modelId="{DFE7A0B6-18C9-4AA7-9A51-30FE75A7DBE7}" type="sibTrans" cxnId="{145533FC-88BE-476D-82E2-ED1C111512E0}">
      <dgm:prSet/>
      <dgm:spPr/>
      <dgm:t>
        <a:bodyPr/>
        <a:lstStyle/>
        <a:p>
          <a:endParaRPr lang="en-US" sz="2400"/>
        </a:p>
      </dgm:t>
    </dgm:pt>
    <dgm:pt modelId="{DDA3CF85-2B71-4C2C-BED3-85842BD5054C}">
      <dgm:prSet phldrT="[Text]" custT="1"/>
      <dgm:spPr/>
      <dgm:t>
        <a:bodyPr/>
        <a:lstStyle/>
        <a:p>
          <a:r>
            <a:rPr lang="en-US" sz="1600" dirty="0"/>
            <a:t>Dehydrate it </a:t>
          </a:r>
        </a:p>
      </dgm:t>
    </dgm:pt>
    <dgm:pt modelId="{B628F3BC-C00C-478B-96FB-75A27D2CC75B}" type="parTrans" cxnId="{78013422-7785-4B97-A70C-419570C5CC00}">
      <dgm:prSet/>
      <dgm:spPr/>
      <dgm:t>
        <a:bodyPr/>
        <a:lstStyle/>
        <a:p>
          <a:endParaRPr lang="en-US" sz="2400"/>
        </a:p>
      </dgm:t>
    </dgm:pt>
    <dgm:pt modelId="{E4F1190B-8AB2-48D6-AE73-045EDF84165B}" type="sibTrans" cxnId="{78013422-7785-4B97-A70C-419570C5CC00}">
      <dgm:prSet/>
      <dgm:spPr/>
      <dgm:t>
        <a:bodyPr/>
        <a:lstStyle/>
        <a:p>
          <a:endParaRPr lang="en-US" sz="2400"/>
        </a:p>
      </dgm:t>
    </dgm:pt>
    <dgm:pt modelId="{FED1D901-FDB9-4E97-9C51-557A58F2F902}">
      <dgm:prSet phldrT="[Text]" custT="1"/>
      <dgm:spPr/>
      <dgm:t>
        <a:bodyPr/>
        <a:lstStyle/>
        <a:p>
          <a:r>
            <a:rPr lang="en-US" sz="1800" dirty="0"/>
            <a:t>This is </a:t>
          </a:r>
          <a:r>
            <a:rPr lang="en-US" sz="1800" dirty="0" err="1"/>
            <a:t>cocainium</a:t>
          </a:r>
          <a:r>
            <a:rPr lang="en-US" sz="1800" dirty="0"/>
            <a:t> chlorate</a:t>
          </a:r>
          <a:br>
            <a:rPr lang="en-US" sz="1800" dirty="0"/>
          </a:br>
          <a:endParaRPr lang="en-US" sz="1800" dirty="0"/>
        </a:p>
      </dgm:t>
    </dgm:pt>
    <dgm:pt modelId="{298C98BD-0084-4577-9D6C-61DE27FDF4E3}" type="parTrans" cxnId="{28C22105-2517-46CF-8F3F-49AF803B7C79}">
      <dgm:prSet/>
      <dgm:spPr/>
      <dgm:t>
        <a:bodyPr/>
        <a:lstStyle/>
        <a:p>
          <a:endParaRPr lang="en-US" sz="2400"/>
        </a:p>
      </dgm:t>
    </dgm:pt>
    <dgm:pt modelId="{145D4948-036B-432F-8FFA-1C41283CD165}" type="sibTrans" cxnId="{28C22105-2517-46CF-8F3F-49AF803B7C79}">
      <dgm:prSet/>
      <dgm:spPr/>
      <dgm:t>
        <a:bodyPr/>
        <a:lstStyle/>
        <a:p>
          <a:endParaRPr lang="en-US" sz="2400"/>
        </a:p>
      </dgm:t>
    </dgm:pt>
    <dgm:pt modelId="{31EA745B-6367-47AF-B625-82018724E32A}" type="pres">
      <dgm:prSet presAssocID="{8B4512AD-6552-41EE-98E9-A65F0253CC7D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0107CA3-27B1-4138-9457-47E24D2D6B62}" type="pres">
      <dgm:prSet presAssocID="{FB63E53C-3D92-4743-B406-8D5262F70D5A}" presName="composite" presStyleCnt="0"/>
      <dgm:spPr/>
    </dgm:pt>
    <dgm:pt modelId="{C2961924-B285-4E44-8728-3522E4979057}" type="pres">
      <dgm:prSet presAssocID="{FB63E53C-3D92-4743-B406-8D5262F70D5A}" presName="bentUpArrow1" presStyleLbl="alignImgPlace1" presStyleIdx="0" presStyleCnt="3"/>
      <dgm:spPr/>
    </dgm:pt>
    <dgm:pt modelId="{60D7145D-317C-4A30-821D-FA733863B15F}" type="pres">
      <dgm:prSet presAssocID="{FB63E53C-3D92-4743-B406-8D5262F70D5A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6201BC-DC18-4CD4-A748-D32A812EF658}" type="pres">
      <dgm:prSet presAssocID="{FB63E53C-3D92-4743-B406-8D5262F70D5A}" presName="ChildText" presStyleLbl="revTx" presStyleIdx="0" presStyleCnt="3" custScaleY="100835" custLinFactX="108279" custLinFactY="200000" custLinFactNeighborX="200000" custLinFactNeighborY="219910">
        <dgm:presLayoutVars>
          <dgm:chMax val="0"/>
          <dgm:chPref val="0"/>
          <dgm:bulletEnabled val="1"/>
        </dgm:presLayoutVars>
      </dgm:prSet>
      <dgm:spPr/>
    </dgm:pt>
    <dgm:pt modelId="{11FE9C14-9D38-4ABE-BADD-DE085DFCD193}" type="pres">
      <dgm:prSet presAssocID="{2574860A-FBF1-4665-B93B-35999776C656}" presName="sibTrans" presStyleCnt="0"/>
      <dgm:spPr/>
    </dgm:pt>
    <dgm:pt modelId="{5C57CD16-3F00-468C-9441-F199D32AB673}" type="pres">
      <dgm:prSet presAssocID="{249304D9-EAA9-49D3-8D93-2530749B1AC4}" presName="composite" presStyleCnt="0"/>
      <dgm:spPr/>
    </dgm:pt>
    <dgm:pt modelId="{F8429A9D-B4B6-4E53-BE58-4F2BD7AEEE32}" type="pres">
      <dgm:prSet presAssocID="{249304D9-EAA9-49D3-8D93-2530749B1AC4}" presName="bentUpArrow1" presStyleLbl="alignImgPlace1" presStyleIdx="1" presStyleCnt="3"/>
      <dgm:spPr/>
    </dgm:pt>
    <dgm:pt modelId="{FEB28C89-D4DF-4EB9-8EBD-2B161CB2F31C}" type="pres">
      <dgm:prSet presAssocID="{249304D9-EAA9-49D3-8D93-2530749B1AC4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D718E-9527-4E18-8B3B-C5A8CF09765F}" type="pres">
      <dgm:prSet presAssocID="{249304D9-EAA9-49D3-8D93-2530749B1AC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61151-E2D3-4919-AB66-C05A7A9BE110}" type="pres">
      <dgm:prSet presAssocID="{FF47919C-E632-4016-8D87-122905D237A0}" presName="sibTrans" presStyleCnt="0"/>
      <dgm:spPr/>
    </dgm:pt>
    <dgm:pt modelId="{CF929361-634C-47A1-8FB7-00B064ED3D07}" type="pres">
      <dgm:prSet presAssocID="{72FEEE22-A623-4174-A6B4-F972696890F9}" presName="composite" presStyleCnt="0"/>
      <dgm:spPr/>
    </dgm:pt>
    <dgm:pt modelId="{21D2B738-7EED-41B3-A0AA-71B879E55124}" type="pres">
      <dgm:prSet presAssocID="{72FEEE22-A623-4174-A6B4-F972696890F9}" presName="bentUpArrow1" presStyleLbl="alignImgPlace1" presStyleIdx="2" presStyleCnt="3"/>
      <dgm:spPr/>
    </dgm:pt>
    <dgm:pt modelId="{4A6DAA7D-F183-4A5D-88D7-0A2DCD6FD11A}" type="pres">
      <dgm:prSet presAssocID="{72FEEE22-A623-4174-A6B4-F972696890F9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2D9DD-DC1C-4155-B53E-BA5E2BB76539}" type="pres">
      <dgm:prSet presAssocID="{72FEEE22-A623-4174-A6B4-F972696890F9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FBD6C4-82F1-4092-B2F9-4BA37A21D9DD}" type="pres">
      <dgm:prSet presAssocID="{DFE7A0B6-18C9-4AA7-9A51-30FE75A7DBE7}" presName="sibTrans" presStyleCnt="0"/>
      <dgm:spPr/>
    </dgm:pt>
    <dgm:pt modelId="{387363D0-F1B9-4781-BA1A-BF48C28FA0A3}" type="pres">
      <dgm:prSet presAssocID="{FED1D901-FDB9-4E97-9C51-557A58F2F902}" presName="composite" presStyleCnt="0"/>
      <dgm:spPr/>
    </dgm:pt>
    <dgm:pt modelId="{66C96604-0024-4405-B81D-8B9C6FB1EAB9}" type="pres">
      <dgm:prSet presAssocID="{FED1D901-FDB9-4E97-9C51-557A58F2F902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ACDB-4597-47A2-980B-2D0C3D6154E6}" srcId="{8B4512AD-6552-41EE-98E9-A65F0253CC7D}" destId="{249304D9-EAA9-49D3-8D93-2530749B1AC4}" srcOrd="1" destOrd="0" parTransId="{FA37BC96-7653-4403-BD0E-CA18446826DC}" sibTransId="{FF47919C-E632-4016-8D87-122905D237A0}"/>
    <dgm:cxn modelId="{4E847B29-8D92-4EA1-9F8B-D563A70F4611}" type="presOf" srcId="{DDA3CF85-2B71-4C2C-BED3-85842BD5054C}" destId="{2912D9DD-DC1C-4155-B53E-BA5E2BB76539}" srcOrd="0" destOrd="0" presId="urn:microsoft.com/office/officeart/2005/8/layout/StepDownProcess"/>
    <dgm:cxn modelId="{11F6DFCB-CCE8-4563-8ACC-29A6567CE1D6}" type="presOf" srcId="{CF1CB0C9-DB59-4149-B8E3-4A4405AD07C8}" destId="{229D718E-9527-4E18-8B3B-C5A8CF09765F}" srcOrd="0" destOrd="0" presId="urn:microsoft.com/office/officeart/2005/8/layout/StepDownProcess"/>
    <dgm:cxn modelId="{78013422-7785-4B97-A70C-419570C5CC00}" srcId="{72FEEE22-A623-4174-A6B4-F972696890F9}" destId="{DDA3CF85-2B71-4C2C-BED3-85842BD5054C}" srcOrd="0" destOrd="0" parTransId="{B628F3BC-C00C-478B-96FB-75A27D2CC75B}" sibTransId="{E4F1190B-8AB2-48D6-AE73-045EDF84165B}"/>
    <dgm:cxn modelId="{28C22105-2517-46CF-8F3F-49AF803B7C79}" srcId="{8B4512AD-6552-41EE-98E9-A65F0253CC7D}" destId="{FED1D901-FDB9-4E97-9C51-557A58F2F902}" srcOrd="3" destOrd="0" parTransId="{298C98BD-0084-4577-9D6C-61DE27FDF4E3}" sibTransId="{145D4948-036B-432F-8FFA-1C41283CD165}"/>
    <dgm:cxn modelId="{59DAD363-7659-4085-9A70-6B1BE56F6B68}" srcId="{8B4512AD-6552-41EE-98E9-A65F0253CC7D}" destId="{FB63E53C-3D92-4743-B406-8D5262F70D5A}" srcOrd="0" destOrd="0" parTransId="{0D716AAA-8AFE-4C02-A31A-1834CFB29120}" sibTransId="{2574860A-FBF1-4665-B93B-35999776C656}"/>
    <dgm:cxn modelId="{CC2F8DC4-78A0-43DB-8656-763A9739CEF1}" srcId="{249304D9-EAA9-49D3-8D93-2530749B1AC4}" destId="{CF1CB0C9-DB59-4149-B8E3-4A4405AD07C8}" srcOrd="0" destOrd="0" parTransId="{838D71A3-F696-4F92-90C0-A8D6AF4FC19E}" sibTransId="{594EABA3-6632-4B85-A0A8-97669698641C}"/>
    <dgm:cxn modelId="{FE9FE293-1D7C-481E-875F-A24F0EBDCDB4}" type="presOf" srcId="{249304D9-EAA9-49D3-8D93-2530749B1AC4}" destId="{FEB28C89-D4DF-4EB9-8EBD-2B161CB2F31C}" srcOrd="0" destOrd="0" presId="urn:microsoft.com/office/officeart/2005/8/layout/StepDownProcess"/>
    <dgm:cxn modelId="{703C997B-553E-4E1A-A86E-7D9823A48570}" type="presOf" srcId="{72FEEE22-A623-4174-A6B4-F972696890F9}" destId="{4A6DAA7D-F183-4A5D-88D7-0A2DCD6FD11A}" srcOrd="0" destOrd="0" presId="urn:microsoft.com/office/officeart/2005/8/layout/StepDownProcess"/>
    <dgm:cxn modelId="{6EB91347-89A9-4E6E-8E09-94CC2AED266A}" type="presOf" srcId="{FED1D901-FDB9-4E97-9C51-557A58F2F902}" destId="{66C96604-0024-4405-B81D-8B9C6FB1EAB9}" srcOrd="0" destOrd="0" presId="urn:microsoft.com/office/officeart/2005/8/layout/StepDownProcess"/>
    <dgm:cxn modelId="{1658680F-C370-447E-8277-C2DE0BE1D19B}" type="presOf" srcId="{8B4512AD-6552-41EE-98E9-A65F0253CC7D}" destId="{31EA745B-6367-47AF-B625-82018724E32A}" srcOrd="0" destOrd="0" presId="urn:microsoft.com/office/officeart/2005/8/layout/StepDownProcess"/>
    <dgm:cxn modelId="{9D5146F0-3C58-4381-8973-54F93EF537ED}" type="presOf" srcId="{FB63E53C-3D92-4743-B406-8D5262F70D5A}" destId="{60D7145D-317C-4A30-821D-FA733863B15F}" srcOrd="0" destOrd="0" presId="urn:microsoft.com/office/officeart/2005/8/layout/StepDownProcess"/>
    <dgm:cxn modelId="{145533FC-88BE-476D-82E2-ED1C111512E0}" srcId="{8B4512AD-6552-41EE-98E9-A65F0253CC7D}" destId="{72FEEE22-A623-4174-A6B4-F972696890F9}" srcOrd="2" destOrd="0" parTransId="{D389FC38-0C26-455E-A43A-82BD0801000A}" sibTransId="{DFE7A0B6-18C9-4AA7-9A51-30FE75A7DBE7}"/>
    <dgm:cxn modelId="{69E23D25-E7C5-4723-A958-BFA79FAED713}" type="presParOf" srcId="{31EA745B-6367-47AF-B625-82018724E32A}" destId="{40107CA3-27B1-4138-9457-47E24D2D6B62}" srcOrd="0" destOrd="0" presId="urn:microsoft.com/office/officeart/2005/8/layout/StepDownProcess"/>
    <dgm:cxn modelId="{B517FD18-152E-47F6-B557-497F96735B38}" type="presParOf" srcId="{40107CA3-27B1-4138-9457-47E24D2D6B62}" destId="{C2961924-B285-4E44-8728-3522E4979057}" srcOrd="0" destOrd="0" presId="urn:microsoft.com/office/officeart/2005/8/layout/StepDownProcess"/>
    <dgm:cxn modelId="{7C6BCC41-AD66-4F53-9199-60EB27C506B4}" type="presParOf" srcId="{40107CA3-27B1-4138-9457-47E24D2D6B62}" destId="{60D7145D-317C-4A30-821D-FA733863B15F}" srcOrd="1" destOrd="0" presId="urn:microsoft.com/office/officeart/2005/8/layout/StepDownProcess"/>
    <dgm:cxn modelId="{C944429D-421C-4DE7-9720-B00FC22CCA8E}" type="presParOf" srcId="{40107CA3-27B1-4138-9457-47E24D2D6B62}" destId="{566201BC-DC18-4CD4-A748-D32A812EF658}" srcOrd="2" destOrd="0" presId="urn:microsoft.com/office/officeart/2005/8/layout/StepDownProcess"/>
    <dgm:cxn modelId="{C9E5B22D-F0AD-481C-BA7E-ECA6482F4293}" type="presParOf" srcId="{31EA745B-6367-47AF-B625-82018724E32A}" destId="{11FE9C14-9D38-4ABE-BADD-DE085DFCD193}" srcOrd="1" destOrd="0" presId="urn:microsoft.com/office/officeart/2005/8/layout/StepDownProcess"/>
    <dgm:cxn modelId="{1DF07375-F73D-4DDC-B746-8892BA34A7EC}" type="presParOf" srcId="{31EA745B-6367-47AF-B625-82018724E32A}" destId="{5C57CD16-3F00-468C-9441-F199D32AB673}" srcOrd="2" destOrd="0" presId="urn:microsoft.com/office/officeart/2005/8/layout/StepDownProcess"/>
    <dgm:cxn modelId="{648A2F52-F1E3-4166-BE40-40FC3336DC4E}" type="presParOf" srcId="{5C57CD16-3F00-468C-9441-F199D32AB673}" destId="{F8429A9D-B4B6-4E53-BE58-4F2BD7AEEE32}" srcOrd="0" destOrd="0" presId="urn:microsoft.com/office/officeart/2005/8/layout/StepDownProcess"/>
    <dgm:cxn modelId="{56C93292-7DC8-4961-ACD7-8A5A48083F32}" type="presParOf" srcId="{5C57CD16-3F00-468C-9441-F199D32AB673}" destId="{FEB28C89-D4DF-4EB9-8EBD-2B161CB2F31C}" srcOrd="1" destOrd="0" presId="urn:microsoft.com/office/officeart/2005/8/layout/StepDownProcess"/>
    <dgm:cxn modelId="{D2800AC0-4C01-4CE4-9778-6E590A54F403}" type="presParOf" srcId="{5C57CD16-3F00-468C-9441-F199D32AB673}" destId="{229D718E-9527-4E18-8B3B-C5A8CF09765F}" srcOrd="2" destOrd="0" presId="urn:microsoft.com/office/officeart/2005/8/layout/StepDownProcess"/>
    <dgm:cxn modelId="{121A3B95-8D3E-452B-ABC0-8AFFF0F0CD45}" type="presParOf" srcId="{31EA745B-6367-47AF-B625-82018724E32A}" destId="{26561151-E2D3-4919-AB66-C05A7A9BE110}" srcOrd="3" destOrd="0" presId="urn:microsoft.com/office/officeart/2005/8/layout/StepDownProcess"/>
    <dgm:cxn modelId="{7F3951E2-0813-4740-8B4B-EE075A4832A9}" type="presParOf" srcId="{31EA745B-6367-47AF-B625-82018724E32A}" destId="{CF929361-634C-47A1-8FB7-00B064ED3D07}" srcOrd="4" destOrd="0" presId="urn:microsoft.com/office/officeart/2005/8/layout/StepDownProcess"/>
    <dgm:cxn modelId="{323DEEE5-96BA-4508-BD6A-E60FA0DE803B}" type="presParOf" srcId="{CF929361-634C-47A1-8FB7-00B064ED3D07}" destId="{21D2B738-7EED-41B3-A0AA-71B879E55124}" srcOrd="0" destOrd="0" presId="urn:microsoft.com/office/officeart/2005/8/layout/StepDownProcess"/>
    <dgm:cxn modelId="{E8BB9A22-2CFB-448D-9D08-8C4E4F4008E9}" type="presParOf" srcId="{CF929361-634C-47A1-8FB7-00B064ED3D07}" destId="{4A6DAA7D-F183-4A5D-88D7-0A2DCD6FD11A}" srcOrd="1" destOrd="0" presId="urn:microsoft.com/office/officeart/2005/8/layout/StepDownProcess"/>
    <dgm:cxn modelId="{CDD65CFF-68F8-4C44-B947-A468C7513031}" type="presParOf" srcId="{CF929361-634C-47A1-8FB7-00B064ED3D07}" destId="{2912D9DD-DC1C-4155-B53E-BA5E2BB76539}" srcOrd="2" destOrd="0" presId="urn:microsoft.com/office/officeart/2005/8/layout/StepDownProcess"/>
    <dgm:cxn modelId="{D8CA1EB7-CB36-4A7A-B4D6-383631A7FA82}" type="presParOf" srcId="{31EA745B-6367-47AF-B625-82018724E32A}" destId="{1DFBD6C4-82F1-4092-B2F9-4BA37A21D9DD}" srcOrd="5" destOrd="0" presId="urn:microsoft.com/office/officeart/2005/8/layout/StepDownProcess"/>
    <dgm:cxn modelId="{7E24A6F3-B1AC-4D9E-B053-BDCFF7589B4C}" type="presParOf" srcId="{31EA745B-6367-47AF-B625-82018724E32A}" destId="{387363D0-F1B9-4781-BA1A-BF48C28FA0A3}" srcOrd="6" destOrd="0" presId="urn:microsoft.com/office/officeart/2005/8/layout/StepDownProcess"/>
    <dgm:cxn modelId="{E91D962A-6A83-4338-8803-5CC218813E22}" type="presParOf" srcId="{387363D0-F1B9-4781-BA1A-BF48C28FA0A3}" destId="{66C96604-0024-4405-B81D-8B9C6FB1EAB9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61436-BD83-4A6F-A61B-A7E9E879E301}">
      <dsp:nvSpPr>
        <dsp:cNvPr id="0" name=""/>
        <dsp:cNvSpPr/>
      </dsp:nvSpPr>
      <dsp:spPr>
        <a:xfrm rot="5400000">
          <a:off x="-169904" y="174421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b="1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הצגת הארגון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1" y="400960"/>
        <a:ext cx="792888" cy="339810"/>
      </dsp:txXfrm>
    </dsp:sp>
    <dsp:sp modelId="{5F411484-55C8-4BBA-872F-D34B491CD972}">
      <dsp:nvSpPr>
        <dsp:cNvPr id="0" name=""/>
        <dsp:cNvSpPr/>
      </dsp:nvSpPr>
      <dsp:spPr>
        <a:xfrm rot="5400000">
          <a:off x="4092123" y="-3294718"/>
          <a:ext cx="736640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Laser Detect Systems</a:t>
          </a: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צוות הפרויקט-שיתוף פעולה בין חוגי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792888" y="40477"/>
        <a:ext cx="7299151" cy="664720"/>
      </dsp:txXfrm>
    </dsp:sp>
    <dsp:sp modelId="{D6151190-6841-4CFB-9386-D1B1D8D9B6B2}">
      <dsp:nvSpPr>
        <dsp:cNvPr id="0" name=""/>
        <dsp:cNvSpPr/>
      </dsp:nvSpPr>
      <dsp:spPr>
        <a:xfrm rot="5400000">
          <a:off x="-169904" y="1190576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2450223"/>
                <a:satOff val="-10194"/>
                <a:lumOff val="2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450223"/>
                <a:satOff val="-10194"/>
                <a:lumOff val="2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450223"/>
                <a:satOff val="-10194"/>
                <a:lumOff val="2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מצב קיים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1" y="1417115"/>
        <a:ext cx="792888" cy="339810"/>
      </dsp:txXfrm>
    </dsp:sp>
    <dsp:sp modelId="{70B44E56-3BD2-4E7C-8E2B-6F2146E02944}">
      <dsp:nvSpPr>
        <dsp:cNvPr id="0" name=""/>
        <dsp:cNvSpPr/>
      </dsp:nvSpPr>
      <dsp:spPr>
        <a:xfrm rot="5400000">
          <a:off x="4092317" y="-2278756"/>
          <a:ext cx="736253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המצב הקיים- הצורך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מטרת הפרויקט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792889" y="1056613"/>
        <a:ext cx="7299170" cy="664371"/>
      </dsp:txXfrm>
    </dsp:sp>
    <dsp:sp modelId="{9C4EFC18-B144-4995-842B-F35A689C8F83}">
      <dsp:nvSpPr>
        <dsp:cNvPr id="0" name=""/>
        <dsp:cNvSpPr/>
      </dsp:nvSpPr>
      <dsp:spPr>
        <a:xfrm rot="5400000">
          <a:off x="-169904" y="2206732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מבנה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1" y="2433271"/>
        <a:ext cx="792888" cy="339810"/>
      </dsp:txXfrm>
    </dsp:sp>
    <dsp:sp modelId="{3DF93F65-E739-4C4C-A925-14AF6B6266B4}">
      <dsp:nvSpPr>
        <dsp:cNvPr id="0" name=""/>
        <dsp:cNvSpPr/>
      </dsp:nvSpPr>
      <dsp:spPr>
        <a:xfrm rot="5400000">
          <a:off x="4092317" y="-1262601"/>
          <a:ext cx="736253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מבנה המערכת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מימוש המערכת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792889" y="2072768"/>
        <a:ext cx="7299170" cy="664371"/>
      </dsp:txXfrm>
    </dsp:sp>
    <dsp:sp modelId="{F14D9610-1627-4362-ADA7-D679EFD0AE27}">
      <dsp:nvSpPr>
        <dsp:cNvPr id="0" name=""/>
        <dsp:cNvSpPr/>
      </dsp:nvSpPr>
      <dsp:spPr>
        <a:xfrm rot="5400000">
          <a:off x="-169904" y="3222887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7350668"/>
                <a:satOff val="-30583"/>
                <a:lumOff val="72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350668"/>
                <a:satOff val="-30583"/>
                <a:lumOff val="72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350668"/>
                <a:satOff val="-30583"/>
                <a:lumOff val="72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הדגמה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1" y="3449426"/>
        <a:ext cx="792888" cy="339810"/>
      </dsp:txXfrm>
    </dsp:sp>
    <dsp:sp modelId="{72C528D2-7942-41B4-92E4-6DA4DF4E22CA}">
      <dsp:nvSpPr>
        <dsp:cNvPr id="0" name=""/>
        <dsp:cNvSpPr/>
      </dsp:nvSpPr>
      <dsp:spPr>
        <a:xfrm rot="5400000">
          <a:off x="4092317" y="-246446"/>
          <a:ext cx="736253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הדגמה חיה של המערכת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792889" y="3088923"/>
        <a:ext cx="7299170" cy="664371"/>
      </dsp:txXfrm>
    </dsp:sp>
    <dsp:sp modelId="{48BBB025-5E5F-4870-B3B8-1570D7AFEC79}">
      <dsp:nvSpPr>
        <dsp:cNvPr id="0" name=""/>
        <dsp:cNvSpPr/>
      </dsp:nvSpPr>
      <dsp:spPr>
        <a:xfrm rot="5400000">
          <a:off x="-169904" y="4239042"/>
          <a:ext cx="1132698" cy="792888"/>
        </a:xfrm>
        <a:prstGeom prst="chevron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הטמעה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1" y="4465581"/>
        <a:ext cx="792888" cy="339810"/>
      </dsp:txXfrm>
    </dsp:sp>
    <dsp:sp modelId="{3DE4B8D8-FCD1-44B4-A040-7D0CA09E487B}">
      <dsp:nvSpPr>
        <dsp:cNvPr id="0" name=""/>
        <dsp:cNvSpPr/>
      </dsp:nvSpPr>
      <dsp:spPr>
        <a:xfrm rot="5400000">
          <a:off x="4092317" y="769709"/>
          <a:ext cx="736253" cy="73351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b="1" kern="0" dirty="0" smtClean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rPr>
            <a:t>הטמעה בארגון</a:t>
          </a:r>
          <a:endParaRPr lang="en-US" sz="1800" b="1" kern="0" dirty="0">
            <a:solidFill>
              <a:schemeClr val="tx1"/>
            </a:solidFill>
            <a:latin typeface="Segoe UI Light" panose="020B0502040204020203" pitchFamily="34" charset="0"/>
            <a:ea typeface="+mn-ea"/>
            <a:cs typeface="Segoe UI Light" panose="020B0502040204020203" pitchFamily="34" charset="0"/>
          </a:endParaRPr>
        </a:p>
      </dsp:txBody>
      <dsp:txXfrm rot="-5400000">
        <a:off x="792889" y="4105079"/>
        <a:ext cx="7299170" cy="6643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61924-B285-4E44-8728-3522E4979057}">
      <dsp:nvSpPr>
        <dsp:cNvPr id="0" name=""/>
        <dsp:cNvSpPr/>
      </dsp:nvSpPr>
      <dsp:spPr>
        <a:xfrm rot="5400000">
          <a:off x="1019755" y="1084815"/>
          <a:ext cx="952703" cy="1084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0D7145D-317C-4A30-821D-FA733863B15F}">
      <dsp:nvSpPr>
        <dsp:cNvPr id="0" name=""/>
        <dsp:cNvSpPr/>
      </dsp:nvSpPr>
      <dsp:spPr>
        <a:xfrm>
          <a:off x="767346" y="28724"/>
          <a:ext cx="1603792" cy="11226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Take the plant Coca and make a paste out of it</a:t>
          </a:r>
        </a:p>
      </dsp:txBody>
      <dsp:txXfrm>
        <a:off x="822157" y="83535"/>
        <a:ext cx="1494170" cy="1012980"/>
      </dsp:txXfrm>
    </dsp:sp>
    <dsp:sp modelId="{566201BC-DC18-4CD4-A748-D32A812EF658}">
      <dsp:nvSpPr>
        <dsp:cNvPr id="0" name=""/>
        <dsp:cNvSpPr/>
      </dsp:nvSpPr>
      <dsp:spPr>
        <a:xfrm>
          <a:off x="5961183" y="3942000"/>
          <a:ext cx="1166445" cy="914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429A9D-B4B6-4E53-BE58-4F2BD7AEEE32}">
      <dsp:nvSpPr>
        <dsp:cNvPr id="0" name=""/>
        <dsp:cNvSpPr/>
      </dsp:nvSpPr>
      <dsp:spPr>
        <a:xfrm rot="5400000">
          <a:off x="2349469" y="2345868"/>
          <a:ext cx="952703" cy="1084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-847909"/>
                <a:satOff val="41255"/>
                <a:lumOff val="8528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-847909"/>
                <a:satOff val="41255"/>
                <a:lumOff val="8528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-847909"/>
                <a:satOff val="41255"/>
                <a:lumOff val="85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EB28C89-D4DF-4EB9-8EBD-2B161CB2F31C}">
      <dsp:nvSpPr>
        <dsp:cNvPr id="0" name=""/>
        <dsp:cNvSpPr/>
      </dsp:nvSpPr>
      <dsp:spPr>
        <a:xfrm>
          <a:off x="2097061" y="1289777"/>
          <a:ext cx="1603792" cy="11226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1010941"/>
                <a:satOff val="16406"/>
                <a:lumOff val="4379"/>
                <a:alphaOff val="0"/>
                <a:shade val="51000"/>
                <a:satMod val="130000"/>
              </a:schemeClr>
            </a:gs>
            <a:gs pos="80000">
              <a:schemeClr val="accent2">
                <a:hueOff val="-1010941"/>
                <a:satOff val="16406"/>
                <a:lumOff val="4379"/>
                <a:alphaOff val="0"/>
                <a:shade val="93000"/>
                <a:satMod val="130000"/>
              </a:schemeClr>
            </a:gs>
            <a:gs pos="100000">
              <a:schemeClr val="accent2">
                <a:hueOff val="-1010941"/>
                <a:satOff val="16406"/>
                <a:lumOff val="437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Take the chemical liquid- sulfuric Acid.</a:t>
          </a:r>
        </a:p>
      </dsp:txBody>
      <dsp:txXfrm>
        <a:off x="2151872" y="1344588"/>
        <a:ext cx="1494170" cy="1012980"/>
      </dsp:txXfrm>
    </dsp:sp>
    <dsp:sp modelId="{229D718E-9527-4E18-8B3B-C5A8CF09765F}">
      <dsp:nvSpPr>
        <dsp:cNvPr id="0" name=""/>
        <dsp:cNvSpPr/>
      </dsp:nvSpPr>
      <dsp:spPr>
        <a:xfrm>
          <a:off x="3700853" y="1396843"/>
          <a:ext cx="1166445" cy="90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Mix it</a:t>
          </a:r>
        </a:p>
      </dsp:txBody>
      <dsp:txXfrm>
        <a:off x="3700853" y="1396843"/>
        <a:ext cx="1166445" cy="907337"/>
      </dsp:txXfrm>
    </dsp:sp>
    <dsp:sp modelId="{21D2B738-7EED-41B3-A0AA-71B879E55124}">
      <dsp:nvSpPr>
        <dsp:cNvPr id="0" name=""/>
        <dsp:cNvSpPr/>
      </dsp:nvSpPr>
      <dsp:spPr>
        <a:xfrm rot="5400000">
          <a:off x="3679184" y="3606922"/>
          <a:ext cx="952703" cy="10846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-1695818"/>
                <a:satOff val="82510"/>
                <a:lumOff val="17056"/>
                <a:alphaOff val="0"/>
                <a:shade val="51000"/>
                <a:satMod val="130000"/>
              </a:schemeClr>
            </a:gs>
            <a:gs pos="80000">
              <a:schemeClr val="accent2">
                <a:tint val="50000"/>
                <a:hueOff val="-1695818"/>
                <a:satOff val="82510"/>
                <a:lumOff val="17056"/>
                <a:alphaOff val="0"/>
                <a:shade val="93000"/>
                <a:satMod val="130000"/>
              </a:schemeClr>
            </a:gs>
            <a:gs pos="100000">
              <a:schemeClr val="accent2">
                <a:tint val="50000"/>
                <a:hueOff val="-1695818"/>
                <a:satOff val="82510"/>
                <a:lumOff val="170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A6DAA7D-F183-4A5D-88D7-0A2DCD6FD11A}">
      <dsp:nvSpPr>
        <dsp:cNvPr id="0" name=""/>
        <dsp:cNvSpPr/>
      </dsp:nvSpPr>
      <dsp:spPr>
        <a:xfrm>
          <a:off x="3426775" y="2550830"/>
          <a:ext cx="1603792" cy="11226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2021881"/>
                <a:satOff val="32812"/>
                <a:lumOff val="8758"/>
                <a:alphaOff val="0"/>
                <a:shade val="51000"/>
                <a:satMod val="130000"/>
              </a:schemeClr>
            </a:gs>
            <a:gs pos="80000">
              <a:schemeClr val="accent2">
                <a:hueOff val="-2021881"/>
                <a:satOff val="32812"/>
                <a:lumOff val="8758"/>
                <a:alphaOff val="0"/>
                <a:shade val="93000"/>
                <a:satMod val="130000"/>
              </a:schemeClr>
            </a:gs>
            <a:gs pos="100000">
              <a:schemeClr val="accent2">
                <a:hueOff val="-2021881"/>
                <a:satOff val="32812"/>
                <a:lumOff val="87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Liquid that looks like milk</a:t>
          </a:r>
        </a:p>
      </dsp:txBody>
      <dsp:txXfrm>
        <a:off x="3481586" y="2605641"/>
        <a:ext cx="1494170" cy="1012980"/>
      </dsp:txXfrm>
    </dsp:sp>
    <dsp:sp modelId="{2912D9DD-DC1C-4155-B53E-BA5E2BB76539}">
      <dsp:nvSpPr>
        <dsp:cNvPr id="0" name=""/>
        <dsp:cNvSpPr/>
      </dsp:nvSpPr>
      <dsp:spPr>
        <a:xfrm>
          <a:off x="5030567" y="2657896"/>
          <a:ext cx="1166445" cy="90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/>
            <a:t>Dehydrate it </a:t>
          </a:r>
        </a:p>
      </dsp:txBody>
      <dsp:txXfrm>
        <a:off x="5030567" y="2657896"/>
        <a:ext cx="1166445" cy="907337"/>
      </dsp:txXfrm>
    </dsp:sp>
    <dsp:sp modelId="{66C96604-0024-4405-B81D-8B9C6FB1EAB9}">
      <dsp:nvSpPr>
        <dsp:cNvPr id="0" name=""/>
        <dsp:cNvSpPr/>
      </dsp:nvSpPr>
      <dsp:spPr>
        <a:xfrm>
          <a:off x="4756489" y="3811884"/>
          <a:ext cx="1603792" cy="1122602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3032822"/>
                <a:satOff val="49218"/>
                <a:lumOff val="13137"/>
                <a:alphaOff val="0"/>
                <a:shade val="51000"/>
                <a:satMod val="130000"/>
              </a:schemeClr>
            </a:gs>
            <a:gs pos="80000">
              <a:schemeClr val="accent2">
                <a:hueOff val="-3032822"/>
                <a:satOff val="49218"/>
                <a:lumOff val="13137"/>
                <a:alphaOff val="0"/>
                <a:shade val="93000"/>
                <a:satMod val="130000"/>
              </a:schemeClr>
            </a:gs>
            <a:gs pos="100000">
              <a:schemeClr val="accent2">
                <a:hueOff val="-3032822"/>
                <a:satOff val="49218"/>
                <a:lumOff val="131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This is </a:t>
          </a:r>
          <a:r>
            <a:rPr lang="en-US" sz="1800" kern="1200" dirty="0" err="1"/>
            <a:t>cocainium</a:t>
          </a:r>
          <a:r>
            <a:rPr lang="en-US" sz="1800" kern="1200" dirty="0"/>
            <a:t> chlorate</a:t>
          </a:r>
          <a:br>
            <a:rPr lang="en-US" sz="1800" kern="1200" dirty="0"/>
          </a:br>
          <a:endParaRPr lang="en-US" sz="1800" kern="1200" dirty="0"/>
        </a:p>
      </dsp:txBody>
      <dsp:txXfrm>
        <a:off x="4811300" y="3866695"/>
        <a:ext cx="1494170" cy="1012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9547713-329C-44C2-81C0-D3B9D6824655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05265CD-E972-4CA7-8CB3-4CBC876448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974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* כאן</a:t>
            </a:r>
            <a:r>
              <a:rPr lang="he-IL" baseline="0" dirty="0" smtClean="0"/>
              <a:t> תומר אחדות ואריה כוגן מציגים בפניכם את מצגת פרוייקט הגמר שלנו:</a:t>
            </a:r>
          </a:p>
          <a:p>
            <a:pPr algn="r"/>
            <a:r>
              <a:rPr lang="he-IL" baseline="0" dirty="0" smtClean="0"/>
              <a:t>מערכת שליטה ובקרה עבור חומרים מסוכנים</a:t>
            </a:r>
          </a:p>
          <a:p>
            <a:pPr algn="r"/>
            <a:endParaRPr lang="he-IL" baseline="0" dirty="0" smtClean="0"/>
          </a:p>
          <a:p>
            <a:pPr algn="r"/>
            <a:r>
              <a:rPr lang="he-IL" baseline="0" dirty="0" smtClean="0"/>
              <a:t>* הפרויקט מבוצע בשיתוף עם חברת לד"ס הישראלית ובהנחייתו של ד"ר רדאל בן אב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28/06/17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52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405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שימוש ב</a:t>
            </a:r>
            <a:r>
              <a:rPr lang="en-US" baseline="0" dirty="0" smtClean="0"/>
              <a:t>HTTPS</a:t>
            </a:r>
            <a:r>
              <a:rPr lang="he-IL" baseline="0" dirty="0" smtClean="0"/>
              <a:t> להצפנה ומניעת </a:t>
            </a:r>
            <a:r>
              <a:rPr lang="en-US" baseline="0" dirty="0" smtClean="0"/>
              <a:t>MITM</a:t>
            </a:r>
            <a:endParaRPr lang="he-IL" baseline="0" dirty="0" smtClean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שמירת סימסאות מעורבלות בכדי למנוע </a:t>
            </a:r>
            <a:r>
              <a:rPr lang="en-US" baseline="0" dirty="0" smtClean="0"/>
              <a:t>Dictionary Attack</a:t>
            </a:r>
            <a:r>
              <a:rPr lang="he-IL" baseline="0" dirty="0" smtClean="0"/>
              <a:t> על מסד הנתונים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הקצאת </a:t>
            </a:r>
            <a:r>
              <a:rPr lang="en-US" baseline="0" dirty="0" smtClean="0"/>
              <a:t>session</a:t>
            </a:r>
            <a:r>
              <a:rPr lang="he-IL" baseline="0" smtClean="0"/>
              <a:t> עם זמן מוגבל לכל לקוח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3600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18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4136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8105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he-IL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28/06/17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59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he-IL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28/06/17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83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he-IL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>
                <a:solidFill>
                  <a:prstClr val="black"/>
                </a:solidFill>
              </a:rPr>
              <a:pPr>
                <a:defRPr/>
              </a:pPr>
              <a:t>28/06/17</a:t>
            </a:fld>
            <a:endParaRPr lang="he-I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934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1274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65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757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2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* בתרשים</a:t>
            </a:r>
            <a:r>
              <a:rPr lang="he-IL" baseline="0" dirty="0" smtClean="0"/>
              <a:t> הבא ניתן לראות את מודל ה</a:t>
            </a:r>
            <a:r>
              <a:rPr lang="en-US" baseline="0" dirty="0" smtClean="0"/>
              <a:t>MVC</a:t>
            </a:r>
            <a:r>
              <a:rPr lang="he-IL" baseline="0" dirty="0" smtClean="0"/>
              <a:t> והשימוש בתבניות התיכון </a:t>
            </a:r>
            <a:r>
              <a:rPr lang="en-US" baseline="0" dirty="0" smtClean="0"/>
              <a:t>Observer &amp; Command</a:t>
            </a:r>
            <a:r>
              <a:rPr lang="he-IL" baseline="0" dirty="0" smtClean="0"/>
              <a:t>.</a:t>
            </a:r>
          </a:p>
          <a:p>
            <a:pPr algn="r" rtl="1"/>
            <a:endParaRPr lang="he-IL" baseline="0" dirty="0" smtClean="0"/>
          </a:p>
          <a:p>
            <a:pPr algn="r" rtl="1"/>
            <a:r>
              <a:rPr lang="he-IL" baseline="0" dirty="0" smtClean="0"/>
              <a:t>* התרשים נכון לכל ה</a:t>
            </a:r>
            <a:r>
              <a:rPr lang="en-US" baseline="0" dirty="0" smtClean="0"/>
              <a:t>Views</a:t>
            </a:r>
            <a:r>
              <a:rPr lang="he-IL" baseline="0" dirty="0" smtClean="0"/>
              <a:t>, לשם פשטות אנו מציגים דוגמה קונקרטית על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MapView</a:t>
            </a:r>
            <a:endParaRPr lang="he-IL" baseline="0" dirty="0" smtClean="0"/>
          </a:p>
          <a:p>
            <a:pPr algn="r" rtl="1"/>
            <a:endParaRPr lang="he-IL" baseline="0" dirty="0" smtClean="0"/>
          </a:p>
          <a:p>
            <a:pPr algn="r" rtl="1"/>
            <a:r>
              <a:rPr lang="he-IL" baseline="0" dirty="0" smtClean="0"/>
              <a:t>* הקונטרולר הוא האובזרבר וה</a:t>
            </a:r>
            <a:r>
              <a:rPr lang="en-US" baseline="0" dirty="0" smtClean="0"/>
              <a:t>View</a:t>
            </a:r>
            <a:r>
              <a:rPr lang="he-IL" baseline="0" dirty="0" smtClean="0"/>
              <a:t> הוא ה</a:t>
            </a:r>
            <a:r>
              <a:rPr lang="en-US" baseline="0" dirty="0" smtClean="0"/>
              <a:t>Subject</a:t>
            </a:r>
            <a:endParaRPr lang="he-IL" baseline="0" dirty="0" smtClean="0"/>
          </a:p>
          <a:p>
            <a:pPr algn="r" rtl="1"/>
            <a:endParaRPr lang="he-IL" baseline="0" dirty="0" smtClean="0"/>
          </a:p>
          <a:p>
            <a:pPr algn="r" rtl="1"/>
            <a:r>
              <a:rPr lang="he-IL" baseline="0" dirty="0" smtClean="0"/>
              <a:t>* כאשר למשל לוחצים על המפה, נורה </a:t>
            </a:r>
            <a:r>
              <a:rPr lang="en-US" baseline="0" dirty="0" smtClean="0"/>
              <a:t>Event</a:t>
            </a:r>
            <a:r>
              <a:rPr lang="he-IL" baseline="0" dirty="0" smtClean="0"/>
              <a:t> של </a:t>
            </a:r>
            <a:r>
              <a:rPr lang="en-US" baseline="0" dirty="0" err="1" smtClean="0"/>
              <a:t>MapClicked</a:t>
            </a:r>
            <a:r>
              <a:rPr lang="he-IL" baseline="0" dirty="0" smtClean="0"/>
              <a:t> שנתפס ע"י הקונטרולר והוא מפעיל </a:t>
            </a:r>
            <a:r>
              <a:rPr lang="en-US" baseline="0" dirty="0" smtClean="0"/>
              <a:t>Event Handler</a:t>
            </a:r>
            <a:r>
              <a:rPr lang="he-IL" baseline="0" dirty="0" smtClean="0"/>
              <a:t> ע"פ הטיפוס של האיוונט</a:t>
            </a:r>
          </a:p>
          <a:p>
            <a:pPr algn="r" rtl="1"/>
            <a:endParaRPr lang="he-IL" baseline="0" dirty="0" smtClean="0"/>
          </a:p>
          <a:p>
            <a:pPr algn="r" rtl="1"/>
            <a:endParaRPr lang="he-IL" baseline="0" dirty="0" smtClean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28/06/17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1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* </a:t>
            </a:r>
            <a:r>
              <a:rPr lang="en-US" dirty="0" smtClean="0"/>
              <a:t>Visitor</a:t>
            </a:r>
            <a:r>
              <a:rPr lang="he-IL" baseline="0" dirty="0" smtClean="0"/>
              <a:t> היא תבנית מעניינת – זה בעצם מייצג פעולה שיש לבצע על אובייקט, ה</a:t>
            </a:r>
            <a:r>
              <a:rPr lang="en-US" baseline="0" dirty="0" smtClean="0"/>
              <a:t>Visitor</a:t>
            </a:r>
            <a:r>
              <a:rPr lang="he-IL" baseline="0" dirty="0" smtClean="0"/>
              <a:t> מאפשר לנו להגדיר פעולות חדשות </a:t>
            </a:r>
            <a:r>
              <a:rPr lang="he-IL" b="1" baseline="0" dirty="0" smtClean="0"/>
              <a:t>מבלי לגעת כלל </a:t>
            </a:r>
            <a:r>
              <a:rPr lang="he-IL" b="0" baseline="0" dirty="0" smtClean="0"/>
              <a:t>במחלקות שעליהן הוא עובד.</a:t>
            </a:r>
            <a:endParaRPr lang="he-IL" b="1" baseline="0" dirty="0" smtClean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הבעייה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יש לנו אובייקטים שונים עם משמעות שונה אשר את כולם אנחנו רוצים "לצייר" על המפה ולכל סמן יש התנהגות שונה.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בנוסף, עלינו לבנות מנגנון שיאפשר לצייר סימונים חדשים על המפה בעתיד, בצורה פשוטה ומבלי לשנות קוד.</a:t>
            </a:r>
          </a:p>
          <a:p>
            <a:pPr marL="171450" lvl="0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הפתרון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הגדרנו ממשק </a:t>
            </a:r>
            <a:r>
              <a:rPr lang="en-US" baseline="0" dirty="0" err="1" smtClean="0"/>
              <a:t>Imarkerable</a:t>
            </a:r>
            <a:r>
              <a:rPr lang="he-IL" baseline="0" dirty="0" smtClean="0"/>
              <a:t> וסימנו את האובייקטים שמענויינים שיציירו אותם בממשק הנ"ל.</a:t>
            </a:r>
          </a:p>
          <a:p>
            <a:pPr marL="628650" marR="0" lvl="1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baseline="0" dirty="0" smtClean="0"/>
              <a:t>הגדרנו ממשק </a:t>
            </a:r>
            <a:r>
              <a:rPr lang="en-US" baseline="0" dirty="0" err="1" smtClean="0"/>
              <a:t>IMarkerableVisitor</a:t>
            </a:r>
            <a:r>
              <a:rPr lang="he-IL" baseline="0" dirty="0" smtClean="0"/>
              <a:t> אשר מגדיר מחלקה שאחראית על "ביקור" (ובעצם ציור) אוביקטים</a:t>
            </a:r>
          </a:p>
          <a:p>
            <a:pPr marL="628650" marR="0" lvl="1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baseline="0" dirty="0" smtClean="0"/>
              <a:t>המחלקות </a:t>
            </a:r>
            <a:r>
              <a:rPr lang="en-US" baseline="0" dirty="0" smtClean="0"/>
              <a:t>Area</a:t>
            </a:r>
            <a:r>
              <a:rPr lang="he-IL" baseline="0" dirty="0" smtClean="0"/>
              <a:t> ו- </a:t>
            </a:r>
            <a:r>
              <a:rPr lang="en-US" baseline="0" dirty="0" smtClean="0"/>
              <a:t>Detection</a:t>
            </a:r>
            <a:r>
              <a:rPr lang="he-IL" baseline="0" dirty="0" smtClean="0"/>
              <a:t> ממשות את </a:t>
            </a:r>
            <a:r>
              <a:rPr lang="en-US" baseline="0" dirty="0" err="1" smtClean="0"/>
              <a:t>Imarkerable</a:t>
            </a:r>
            <a:r>
              <a:rPr lang="he-IL" baseline="0" dirty="0" smtClean="0"/>
              <a:t> ובכך ממשות שיטה אחת – </a:t>
            </a:r>
            <a:r>
              <a:rPr lang="en-US" baseline="0" dirty="0" smtClean="0"/>
              <a:t>Accept(</a:t>
            </a:r>
            <a:r>
              <a:rPr lang="en-US" baseline="0" dirty="0" err="1" smtClean="0"/>
              <a:t>IMarkerableVisitor</a:t>
            </a:r>
            <a:r>
              <a:rPr lang="en-US" baseline="0" dirty="0" smtClean="0"/>
              <a:t>)</a:t>
            </a:r>
            <a:endParaRPr lang="he-IL" baseline="0" dirty="0" smtClean="0"/>
          </a:p>
          <a:p>
            <a:pPr marL="628650" marR="0" lvl="1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baseline="0" dirty="0" smtClean="0"/>
              <a:t>עכשיו כל אובייקט מהטיפוס </a:t>
            </a:r>
            <a:r>
              <a:rPr lang="en-US" baseline="0" dirty="0" err="1" smtClean="0"/>
              <a:t>Imarkerable</a:t>
            </a:r>
            <a:r>
              <a:rPr lang="he-IL" baseline="0" dirty="0" smtClean="0"/>
              <a:t> פשוט קורא ל</a:t>
            </a:r>
            <a:r>
              <a:rPr lang="en-US" baseline="0" dirty="0" smtClean="0"/>
              <a:t>Accept</a:t>
            </a:r>
            <a:r>
              <a:rPr lang="he-IL" baseline="0" dirty="0" smtClean="0"/>
              <a:t> והוא מופיע על המפה </a:t>
            </a:r>
            <a:r>
              <a:rPr lang="he-IL" baseline="0" dirty="0" smtClean="0">
                <a:sym typeface="Wingdings" panose="05000000000000000000" pitchFamily="2" charset="2"/>
              </a:rPr>
              <a:t></a:t>
            </a:r>
            <a:endParaRPr lang="he-IL" baseline="0" dirty="0" smtClean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endParaRPr lang="he-IL" baseline="0" dirty="0" smtClean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endParaRPr lang="he-IL" baseline="0" dirty="0" smtClean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בתיכון הנ"ל, עקרונות </a:t>
            </a:r>
            <a:r>
              <a:rPr lang="en-US" baseline="0" dirty="0" smtClean="0"/>
              <a:t>SOLID</a:t>
            </a:r>
            <a:r>
              <a:rPr lang="he-IL" baseline="0" dirty="0" smtClean="0"/>
              <a:t> באים לידי ביטוי כך: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baseline="0" dirty="0" smtClean="0"/>
              <a:t>SRP(Single Responsibility Principle)</a:t>
            </a:r>
            <a:r>
              <a:rPr lang="he-IL" baseline="0" dirty="0" smtClean="0"/>
              <a:t>: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לכל מחלקה יש תפקיד אחד וברור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baseline="0" dirty="0" smtClean="0"/>
              <a:t>OCP(Open Closed Principle)</a:t>
            </a:r>
            <a:r>
              <a:rPr lang="he-IL" baseline="0" dirty="0" smtClean="0"/>
              <a:t> ו- </a:t>
            </a:r>
            <a:r>
              <a:rPr lang="en-US" baseline="0" dirty="0" smtClean="0"/>
              <a:t>Interface Segregation</a:t>
            </a:r>
            <a:r>
              <a:rPr lang="he-IL" baseline="0" dirty="0" smtClean="0"/>
              <a:t>: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הגדרנו ממשקים לתיאור ה</a:t>
            </a:r>
            <a:r>
              <a:rPr lang="en-US" baseline="0" dirty="0" smtClean="0"/>
              <a:t>APIs</a:t>
            </a:r>
            <a:r>
              <a:rPr lang="he-IL" baseline="0" dirty="0" smtClean="0"/>
              <a:t> של המחלקת שלנו.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ניתן לסמן כל אובייקט חדש כ-</a:t>
            </a:r>
            <a:r>
              <a:rPr lang="en-US" baseline="0" dirty="0" err="1" smtClean="0"/>
              <a:t>Imarkerable</a:t>
            </a:r>
            <a:r>
              <a:rPr lang="he-IL" baseline="0" dirty="0" smtClean="0"/>
              <a:t> ולממש את שיטת הציור שלו אצל המבקר.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ניתן אף להחליף את המבקר בכדי לצייר באופן שונה בעתיד או כדי לספק התנהגות שונה למרקרים.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בכך, הקוד נשאר פתוח להרחבות אך סגור לשינויים (</a:t>
            </a:r>
            <a:r>
              <a:rPr lang="en-US" baseline="0" dirty="0" smtClean="0"/>
              <a:t>OCP</a:t>
            </a:r>
            <a:r>
              <a:rPr lang="he-IL" baseline="0" dirty="0" smtClean="0"/>
              <a:t>) ו-</a:t>
            </a:r>
            <a:r>
              <a:rPr lang="en-US" baseline="0" dirty="0" smtClean="0"/>
              <a:t>APIs</a:t>
            </a:r>
            <a:r>
              <a:rPr lang="he-IL" baseline="0" dirty="0" smtClean="0"/>
              <a:t> מוגדרים בממשקים (</a:t>
            </a:r>
            <a:r>
              <a:rPr lang="en-US" baseline="0" dirty="0" smtClean="0"/>
              <a:t>Interface </a:t>
            </a:r>
            <a:r>
              <a:rPr lang="en-US" baseline="0" dirty="0" err="1" smtClean="0"/>
              <a:t>Segragation</a:t>
            </a:r>
            <a:r>
              <a:rPr lang="he-IL" baseline="0" dirty="0" smtClean="0"/>
              <a:t>)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Liskov</a:t>
            </a:r>
            <a:r>
              <a:rPr lang="en-US" baseline="0" dirty="0" smtClean="0"/>
              <a:t> Substitution Law</a:t>
            </a:r>
            <a:r>
              <a:rPr lang="he-IL" baseline="0" dirty="0" smtClean="0"/>
              <a:t>: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לא ביצענו </a:t>
            </a:r>
            <a:r>
              <a:rPr lang="en-US" baseline="0" dirty="0" smtClean="0"/>
              <a:t>ABUSE</a:t>
            </a:r>
            <a:r>
              <a:rPr lang="he-IL" baseline="0" dirty="0" smtClean="0"/>
              <a:t> למנגנון הירושה והקפדנו על הגדרה בממשקים.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 smtClean="0"/>
              <a:t>Dependency</a:t>
            </a:r>
            <a:r>
              <a:rPr lang="en-US" baseline="0" dirty="0" smtClean="0"/>
              <a:t> Inversion Principle</a:t>
            </a:r>
            <a:r>
              <a:rPr lang="he-IL" baseline="0" dirty="0" smtClean="0"/>
              <a:t>: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"תן לשכבה העליונה לבחור את המימוש"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כל </a:t>
            </a:r>
            <a:r>
              <a:rPr lang="en-US" baseline="0" dirty="0" err="1" smtClean="0"/>
              <a:t>Imarkerable</a:t>
            </a:r>
            <a:r>
              <a:rPr lang="he-IL" baseline="0" dirty="0" smtClean="0"/>
              <a:t> מקבל </a:t>
            </a:r>
            <a:r>
              <a:rPr lang="en-US" baseline="0" dirty="0" err="1" smtClean="0"/>
              <a:t>IMarkerableVisitor</a:t>
            </a:r>
            <a:r>
              <a:rPr lang="he-IL" baseline="0" dirty="0" smtClean="0"/>
              <a:t>, ניתן לבחור בקלות מבקר...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מודולארי ובלתי תלוי לחלוטין </a:t>
            </a:r>
            <a:r>
              <a:rPr lang="he-IL" baseline="0" dirty="0" smtClean="0">
                <a:sym typeface="Wingdings" panose="05000000000000000000" pitchFamily="2" charset="2"/>
              </a:rPr>
              <a:t>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28/06/17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792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* מאחורי</a:t>
            </a:r>
            <a:r>
              <a:rPr lang="he-IL" baseline="0" dirty="0" smtClean="0"/>
              <a:t> השימוש בתבנית </a:t>
            </a:r>
            <a:r>
              <a:rPr lang="en-US" baseline="0" dirty="0" smtClean="0"/>
              <a:t>Proxy</a:t>
            </a:r>
            <a:r>
              <a:rPr lang="he-IL" baseline="0" dirty="0" smtClean="0"/>
              <a:t> מסתתר סיפור.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ממשנו מחלקה לתקשורת עם השרת והייתה </a:t>
            </a:r>
            <a:r>
              <a:rPr lang="he-IL" b="1" baseline="0" dirty="0" smtClean="0"/>
              <a:t>בעיית ביצועים קשה</a:t>
            </a:r>
            <a:r>
              <a:rPr lang="he-IL" baseline="0" dirty="0" smtClean="0"/>
              <a:t> (</a:t>
            </a:r>
            <a:r>
              <a:rPr lang="en-US" baseline="0" dirty="0" smtClean="0"/>
              <a:t>DUPLICATE</a:t>
            </a:r>
            <a:r>
              <a:rPr lang="he-IL" baseline="0" dirty="0" smtClean="0"/>
              <a:t> </a:t>
            </a:r>
            <a:r>
              <a:rPr lang="en-US" baseline="0" dirty="0" smtClean="0"/>
              <a:t>REST</a:t>
            </a:r>
            <a:r>
              <a:rPr lang="he-IL" baseline="0" dirty="0" smtClean="0"/>
              <a:t>) – 30 שניות לטעינת נתונם בפתיחת המערכת עוד מבלי לרענן נתונים ב-</a:t>
            </a:r>
            <a:r>
              <a:rPr lang="en-US" baseline="0" dirty="0" smtClean="0"/>
              <a:t>POLLING</a:t>
            </a:r>
            <a:endParaRPr lang="he-IL" baseline="0" dirty="0" smtClean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 smtClean="0"/>
              <a:t>חשבנו על זה הרבה והבנו שהבעייה</a:t>
            </a:r>
            <a:r>
              <a:rPr lang="he-IL" baseline="0" dirty="0" smtClean="0"/>
              <a:t> טמונה בבעיית בקשות חוזרות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החלטנו לממש </a:t>
            </a:r>
            <a:r>
              <a:rPr lang="en-US" u="sng" baseline="0" dirty="0" smtClean="0"/>
              <a:t>CACHE</a:t>
            </a:r>
            <a:endParaRPr lang="he-IL" u="sng" baseline="0" dirty="0" smtClean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endParaRPr lang="he-IL" baseline="0" dirty="0" smtClean="0"/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baseline="0" dirty="0" smtClean="0"/>
              <a:t>בתיכון הנ"ל, עקרונות </a:t>
            </a:r>
            <a:r>
              <a:rPr lang="en-US" baseline="0" dirty="0" smtClean="0"/>
              <a:t>SOLID</a:t>
            </a:r>
            <a:r>
              <a:rPr lang="he-IL" baseline="0" dirty="0" smtClean="0"/>
              <a:t> באים לידי ביטוי כך: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baseline="0" dirty="0" smtClean="0"/>
              <a:t>SRP(Single Responsibility Principle)</a:t>
            </a:r>
            <a:r>
              <a:rPr lang="he-IL" baseline="0" dirty="0" smtClean="0"/>
              <a:t>: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לכל מחלקה יש תפקיד אחד וברור – לא הכנסנו את מנגנון ה</a:t>
            </a:r>
            <a:r>
              <a:rPr lang="en-US" baseline="0" dirty="0" smtClean="0"/>
              <a:t>CACHEING</a:t>
            </a:r>
            <a:r>
              <a:rPr lang="he-IL" baseline="0" dirty="0" smtClean="0"/>
              <a:t> ל</a:t>
            </a:r>
            <a:r>
              <a:rPr lang="en-US" baseline="0" dirty="0" err="1" smtClean="0"/>
              <a:t>ServerConectionManager</a:t>
            </a:r>
            <a:endParaRPr lang="he-IL" baseline="0" dirty="0" smtClean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baseline="0" dirty="0" smtClean="0"/>
              <a:t>OCP(Open Closed Principle)</a:t>
            </a:r>
            <a:r>
              <a:rPr lang="he-IL" baseline="0" dirty="0" smtClean="0"/>
              <a:t> ו- </a:t>
            </a:r>
            <a:r>
              <a:rPr lang="en-US" baseline="0" dirty="0" smtClean="0"/>
              <a:t>Interface Segregation</a:t>
            </a:r>
            <a:r>
              <a:rPr lang="he-IL" baseline="0" dirty="0" smtClean="0"/>
              <a:t>: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הגדרנו ממשק (</a:t>
            </a:r>
            <a:r>
              <a:rPr lang="en-US" baseline="0" dirty="0" err="1" smtClean="0"/>
              <a:t>INtServerApi</a:t>
            </a:r>
            <a:r>
              <a:rPr lang="he-IL" baseline="0" dirty="0" smtClean="0"/>
              <a:t>) לתיאור ה</a:t>
            </a:r>
            <a:r>
              <a:rPr lang="en-US" baseline="0" dirty="0" smtClean="0"/>
              <a:t>API</a:t>
            </a:r>
            <a:r>
              <a:rPr lang="he-IL" baseline="0" dirty="0" smtClean="0"/>
              <a:t> של מחלקת התקשורת שלנו.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מחלקות המימוש הן פרטיות ל</a:t>
            </a:r>
            <a:r>
              <a:rPr lang="en-US" baseline="0" dirty="0" smtClean="0"/>
              <a:t>DLL</a:t>
            </a:r>
            <a:r>
              <a:rPr lang="he-IL" baseline="0" dirty="0" smtClean="0"/>
              <a:t> של ה</a:t>
            </a:r>
            <a:r>
              <a:rPr lang="en-US" baseline="0" dirty="0" smtClean="0"/>
              <a:t>CORE</a:t>
            </a:r>
            <a:r>
              <a:rPr lang="he-IL" baseline="0" dirty="0" smtClean="0"/>
              <a:t> (פנימיות לפרוייקט בלבד) ורק הממשק ציבורי(</a:t>
            </a:r>
            <a:r>
              <a:rPr lang="en-US" baseline="0" dirty="0" smtClean="0"/>
              <a:t>PUBLIC</a:t>
            </a:r>
            <a:r>
              <a:rPr lang="he-IL" baseline="0" dirty="0" smtClean="0"/>
              <a:t>)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בכך, הקוד נשאר פתוח להרחבות אך סגור לשינויים (</a:t>
            </a:r>
            <a:r>
              <a:rPr lang="en-US" baseline="0" dirty="0" smtClean="0"/>
              <a:t>OCP</a:t>
            </a:r>
            <a:r>
              <a:rPr lang="he-IL" baseline="0" dirty="0" smtClean="0"/>
              <a:t>) ו-</a:t>
            </a:r>
            <a:r>
              <a:rPr lang="en-US" baseline="0" dirty="0" smtClean="0"/>
              <a:t>APIs</a:t>
            </a:r>
            <a:r>
              <a:rPr lang="he-IL" baseline="0" dirty="0" smtClean="0"/>
              <a:t> מוגדרים בממשקים (</a:t>
            </a:r>
            <a:r>
              <a:rPr lang="en-US" baseline="0" dirty="0" smtClean="0"/>
              <a:t>Interface </a:t>
            </a:r>
            <a:r>
              <a:rPr lang="en-US" baseline="0" dirty="0" err="1" smtClean="0"/>
              <a:t>Segragation</a:t>
            </a:r>
            <a:r>
              <a:rPr lang="he-IL" baseline="0" dirty="0" smtClean="0"/>
              <a:t>)</a:t>
            </a:r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Liskov</a:t>
            </a:r>
            <a:r>
              <a:rPr lang="en-US" baseline="0" dirty="0" smtClean="0"/>
              <a:t> Substitution Law</a:t>
            </a:r>
            <a:r>
              <a:rPr lang="he-IL" baseline="0" dirty="0" smtClean="0"/>
              <a:t>: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הפתרון הראשון שעלה לנו לראש להוספת </a:t>
            </a:r>
            <a:r>
              <a:rPr lang="en-US" baseline="0" dirty="0" smtClean="0"/>
              <a:t>CACH</a:t>
            </a:r>
            <a:r>
              <a:rPr lang="he-IL" baseline="0" dirty="0" smtClean="0"/>
              <a:t> מבלי "לזהם" את </a:t>
            </a:r>
            <a:r>
              <a:rPr lang="en-US" baseline="0" dirty="0" err="1" smtClean="0"/>
              <a:t>ServerConnectionManager</a:t>
            </a:r>
            <a:r>
              <a:rPr lang="he-IL" baseline="0" dirty="0" smtClean="0"/>
              <a:t> הוא לרשת ממנו ולדרוס שיטות אך הקשר בין המחלקות הוא לא </a:t>
            </a:r>
            <a:r>
              <a:rPr lang="en-US" baseline="0" dirty="0" smtClean="0"/>
              <a:t>Is-a</a:t>
            </a:r>
            <a:endParaRPr lang="he-IL" baseline="0" dirty="0" smtClean="0"/>
          </a:p>
          <a:p>
            <a:pPr marL="628650" lvl="1" indent="-171450" algn="r" rtl="1">
              <a:buFont typeface="Arial" panose="020B0604020202020204" pitchFamily="34" charset="0"/>
              <a:buChar char="•"/>
            </a:pPr>
            <a:r>
              <a:rPr lang="en-US" dirty="0" smtClean="0"/>
              <a:t>Dependency</a:t>
            </a:r>
            <a:r>
              <a:rPr lang="en-US" baseline="0" dirty="0" smtClean="0"/>
              <a:t> Inversion Principle</a:t>
            </a:r>
            <a:r>
              <a:rPr lang="he-IL" baseline="0" dirty="0" smtClean="0"/>
              <a:t>: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"תן לשכבה העליונה לבחור את המימוש"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שדרגנו את התבנית </a:t>
            </a:r>
            <a:r>
              <a:rPr lang="en-US" baseline="0" dirty="0" smtClean="0"/>
              <a:t>Proxy</a:t>
            </a:r>
            <a:r>
              <a:rPr lang="he-IL" baseline="0" dirty="0" smtClean="0"/>
              <a:t> בכך שהיא "מורכבת" מאובייקט שמממש את הממשק </a:t>
            </a:r>
            <a:r>
              <a:rPr lang="en-US" baseline="0" dirty="0" err="1" smtClean="0"/>
              <a:t>INtServer</a:t>
            </a:r>
            <a:r>
              <a:rPr lang="he-IL" baseline="0" dirty="0" smtClean="0"/>
              <a:t>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המחלקה בעצם בנויה כך שהיא מקבלת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INtServer</a:t>
            </a:r>
            <a:r>
              <a:rPr lang="he-IL" baseline="0" dirty="0" smtClean="0"/>
              <a:t> בבנאי שלה ועוטפת אותו עם זכרון מטמון.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he-IL" baseline="0" dirty="0" smtClean="0"/>
              <a:t>מודולארי ובלתי תלוי לחלוטין </a:t>
            </a:r>
            <a:r>
              <a:rPr lang="he-IL" baseline="0" dirty="0" smtClean="0">
                <a:sym typeface="Wingdings" panose="05000000000000000000" pitchFamily="2" charset="2"/>
              </a:rPr>
              <a:t>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28/06/17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928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דוגמה ל</a:t>
            </a:r>
            <a:r>
              <a:rPr lang="en-US" dirty="0" smtClean="0"/>
              <a:t>Abstract Factory</a:t>
            </a:r>
            <a:r>
              <a:rPr lang="he-IL" dirty="0" smtClean="0"/>
              <a:t> לתקשורת.</a:t>
            </a:r>
          </a:p>
          <a:p>
            <a:pPr algn="r" rtl="1"/>
            <a:r>
              <a:rPr lang="he-IL" dirty="0" smtClean="0"/>
              <a:t>הממשק </a:t>
            </a:r>
            <a:r>
              <a:rPr lang="en-US" dirty="0" err="1" smtClean="0"/>
              <a:t>INtServerApi</a:t>
            </a:r>
            <a:r>
              <a:rPr lang="he-IL" dirty="0" smtClean="0"/>
              <a:t> הוא היחיד</a:t>
            </a:r>
            <a:r>
              <a:rPr lang="he-IL" baseline="0" dirty="0" smtClean="0"/>
              <a:t> שציבורי וגלוי החוצה, ה</a:t>
            </a:r>
            <a:r>
              <a:rPr lang="en-US" baseline="0" dirty="0" smtClean="0"/>
              <a:t>FACTORY</a:t>
            </a:r>
            <a:r>
              <a:rPr lang="he-IL" baseline="0" dirty="0" smtClean="0"/>
              <a:t> יספק לך את המימוש הרצוי ע"פ הפונקציונאליות המבוקשת (עם </a:t>
            </a:r>
            <a:r>
              <a:rPr lang="en-US" baseline="0" dirty="0" smtClean="0"/>
              <a:t>cache</a:t>
            </a:r>
            <a:r>
              <a:rPr lang="he-IL" baseline="0" dirty="0" smtClean="0"/>
              <a:t> או לא)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28/06/17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789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הלקוח</a:t>
            </a:r>
            <a:r>
              <a:rPr lang="he-IL" baseline="0" dirty="0" smtClean="0"/>
              <a:t> אומר לשרת שלום</a:t>
            </a:r>
          </a:p>
          <a:p>
            <a:pPr algn="r" rtl="1"/>
            <a:endParaRPr lang="he-IL" baseline="0" dirty="0" smtClean="0"/>
          </a:p>
          <a:p>
            <a:pPr algn="r" rtl="1"/>
            <a:r>
              <a:rPr lang="he-IL" baseline="0" dirty="0" smtClean="0"/>
              <a:t>השרת מחזיר שלום ואת ה</a:t>
            </a:r>
            <a:r>
              <a:rPr lang="en-US" baseline="0" dirty="0" smtClean="0"/>
              <a:t>Certificate</a:t>
            </a:r>
            <a:r>
              <a:rPr lang="he-IL" baseline="0" dirty="0" smtClean="0"/>
              <a:t> (חתום עם המפתח הפרטי שלו) ואת המפתח הציבורי שלו</a:t>
            </a:r>
          </a:p>
          <a:p>
            <a:pPr algn="r" rtl="1"/>
            <a:endParaRPr lang="he-IL" baseline="0" dirty="0" smtClean="0"/>
          </a:p>
          <a:p>
            <a:pPr algn="r" rtl="1"/>
            <a:r>
              <a:rPr lang="he-IL" baseline="0" dirty="0" smtClean="0"/>
              <a:t>הלקוח מוודא שזה השרת הנכון (עם ה</a:t>
            </a:r>
            <a:r>
              <a:rPr lang="en-US" baseline="0" dirty="0" smtClean="0"/>
              <a:t>Certificate</a:t>
            </a:r>
            <a:r>
              <a:rPr lang="he-IL" baseline="0" dirty="0" smtClean="0"/>
              <a:t>), מייצר מפתח סימטרי, מצפין אותו עם המפתח הפומבי של השרת ושולח לשרת.</a:t>
            </a:r>
          </a:p>
          <a:p>
            <a:pPr algn="r" rtl="1"/>
            <a:endParaRPr lang="he-IL" baseline="0" dirty="0" smtClean="0"/>
          </a:p>
          <a:p>
            <a:pPr algn="r" rtl="1"/>
            <a:r>
              <a:rPr lang="he-IL" baseline="0" dirty="0" smtClean="0"/>
              <a:t>סיימנו </a:t>
            </a:r>
            <a:r>
              <a:rPr lang="he-IL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28/06/17</a:t>
            </a:fld>
            <a:endParaRPr kumimoji="0" lang="he-IL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47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9B8A63-3208-4FFD-81FF-F6DDE8579F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84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5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28/06/17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9328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6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28/06/17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6629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49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נספק לכל יחידה בשטח מחשב שליטה נייד ועמיד, אשר מפעיל מערכת שו"ב אשר מציגה ממשק משתמש גרפי, ידידותי ואינטואיטבי, מבוסס מפה, ומשדרת רשת אלחוטית (</a:t>
            </a:r>
            <a:r>
              <a:rPr lang="en-US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HotSpot</a:t>
            </a: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המערכת תציג את המידע הנשלף בזמן אמת מן האקדחים באמצעות ממשק התקשורת האלחוטית שפיתחנו בצד מערכת השו"ב ובצד האקדח.</a:t>
            </a:r>
            <a:r>
              <a:rPr lang="en-US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he-IL" sz="12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המערכת תספק אלגוריתמים דינאמיים לניתוח, סינון והתרעה מפני איומים רלוונטים בזמן אמת.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12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נקים שרת מרכזי (</a:t>
            </a:r>
            <a:r>
              <a:rPr lang="en-US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HQ</a:t>
            </a:r>
            <a:r>
              <a:rPr lang="he-IL" sz="12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 אשר מאזין לבקשות מערכות השו"ב, מנהל מסד נתונים מרכזי ששומר, מתעד ומספק את המידע המבוקש ע"פ דרישה בצורה מאובטחת.</a:t>
            </a:r>
            <a:endParaRPr lang="he-IL" sz="12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329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1483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265CD-E972-4CA7-8CB3-4CBC876448DE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553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3100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897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767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6741933"/>
            <a:ext cx="12192000" cy="116067"/>
          </a:xfrm>
          <a:prstGeom prst="rect">
            <a:avLst/>
          </a:prstGeom>
          <a:solidFill>
            <a:srgbClr val="D5B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ectangle 1"/>
          <p:cNvSpPr/>
          <p:nvPr userDrawn="1"/>
        </p:nvSpPr>
        <p:spPr>
          <a:xfrm>
            <a:off x="-25400" y="-50800"/>
            <a:ext cx="12242800" cy="693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21505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5" name="Rectangle 4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7"/>
          <p:cNvSpPr/>
          <p:nvPr userDrawn="1"/>
        </p:nvSpPr>
        <p:spPr bwMode="auto">
          <a:xfrm>
            <a:off x="0" y="5639153"/>
            <a:ext cx="5543730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quarter" idx="10" hasCustomPrompt="1"/>
          </p:nvPr>
        </p:nvSpPr>
        <p:spPr>
          <a:xfrm>
            <a:off x="2205071" y="35396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24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8266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6865" cy="68834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472440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667" y="4452224"/>
            <a:ext cx="3027974" cy="845565"/>
          </a:xfrm>
          <a:prstGeom prst="rect">
            <a:avLst/>
          </a:prstGeom>
        </p:spPr>
      </p:pic>
      <p:sp>
        <p:nvSpPr>
          <p:cNvPr id="32" name="TextBox 31"/>
          <p:cNvSpPr txBox="1"/>
          <p:nvPr userDrawn="1"/>
        </p:nvSpPr>
        <p:spPr>
          <a:xfrm>
            <a:off x="3546438" y="2673466"/>
            <a:ext cx="5099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85000"/>
                    <a:lumOff val="15000"/>
                  </a:schemeClr>
                </a:solidFill>
                <a:latin typeface="+mn-lt"/>
              </a:rPr>
              <a:t>THANK YOU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38233" y="5553243"/>
            <a:ext cx="5515534" cy="95785"/>
            <a:chOff x="10806" y="5369749"/>
            <a:chExt cx="7340454" cy="116186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22766" y="5933281"/>
            <a:ext cx="12214766" cy="9969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8283E"/>
              </a:solidFill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766" y="0"/>
            <a:ext cx="12236990" cy="593328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12192000" cy="5933281"/>
          </a:xfrm>
          <a:prstGeom prst="rect">
            <a:avLst/>
          </a:prstGeom>
          <a:solidFill>
            <a:schemeClr val="tx2"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8283E"/>
              </a:solidFill>
              <a:latin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70" y="6033210"/>
            <a:ext cx="2540526" cy="70944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719234" y="2853674"/>
            <a:ext cx="4551904" cy="783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719233" y="3838417"/>
            <a:ext cx="8554321" cy="1336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719233" y="5168929"/>
            <a:ext cx="5515534" cy="95785"/>
            <a:chOff x="10806" y="5369749"/>
            <a:chExt cx="7340454" cy="116186"/>
          </a:xfrm>
        </p:grpSpPr>
        <p:sp>
          <p:nvSpPr>
            <p:cNvPr id="12" name="Rectangle 11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9233" y="2995952"/>
            <a:ext cx="10363200" cy="62631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he-IL" sz="2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7009" y="3916651"/>
            <a:ext cx="8534400" cy="12522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67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266700"/>
            <a:ext cx="10769600" cy="8382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4094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r">
              <a:defRPr sz="4000" b="1" cap="all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373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en-US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kumimoji="0" lang="he-IL" sz="2800" b="0" i="0" u="none" strike="noStrike" kern="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339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882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714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6865" cy="68834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8283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4724401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667" y="4452224"/>
            <a:ext cx="3027974" cy="845565"/>
          </a:xfrm>
          <a:prstGeom prst="rect">
            <a:avLst/>
          </a:prstGeom>
        </p:spPr>
      </p:pic>
      <p:sp>
        <p:nvSpPr>
          <p:cNvPr id="32" name="TextBox 31"/>
          <p:cNvSpPr txBox="1"/>
          <p:nvPr userDrawn="1"/>
        </p:nvSpPr>
        <p:spPr>
          <a:xfrm>
            <a:off x="3546438" y="2673466"/>
            <a:ext cx="5099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THANK YOU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38233" y="5553243"/>
            <a:ext cx="5515534" cy="95785"/>
            <a:chOff x="10806" y="5369749"/>
            <a:chExt cx="7340454" cy="116186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09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6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8283E"/>
              </a:solidFill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5" name="Rectangle 4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7"/>
          <p:cNvSpPr/>
          <p:nvPr userDrawn="1"/>
        </p:nvSpPr>
        <p:spPr bwMode="auto">
          <a:xfrm>
            <a:off x="0" y="5639153"/>
            <a:ext cx="5543730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8283E"/>
              </a:solidFill>
              <a:latin typeface="Arial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8283E"/>
              </a:solidFill>
              <a:latin typeface="Arial" pitchFamily="34" charset="0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8283E"/>
              </a:solidFill>
              <a:latin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quarter" idx="10" hasCustomPrompt="1"/>
          </p:nvPr>
        </p:nvSpPr>
        <p:spPr>
          <a:xfrm>
            <a:off x="2205071" y="35396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12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49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808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391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305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295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1260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103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589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9CAED-7024-4438-8CAE-1470B129D70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954F-9E32-44C3-BC4C-93464B2A777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999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3454" y="0"/>
            <a:ext cx="12192000" cy="1041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8283E"/>
              </a:solidFill>
              <a:latin typeface="Arial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93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2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slide" Target="slide3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1.xml"/><Relationship Id="rId5" Type="http://schemas.openxmlformats.org/officeDocument/2006/relationships/slide" Target="slide32.xml"/><Relationship Id="rId4" Type="http://schemas.openxmlformats.org/officeDocument/2006/relationships/slide" Target="slide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38.png"/><Relationship Id="rId4" Type="http://schemas.openxmlformats.org/officeDocument/2006/relationships/diagramData" Target="../diagrams/data2.xml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5.png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8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slide" Target="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slide" Target="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slide" Target="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766" y="-8973"/>
            <a:ext cx="12236990" cy="59332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19233" y="2857297"/>
            <a:ext cx="5234461" cy="7837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57608" y="2983950"/>
            <a:ext cx="47291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LD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S</a:t>
            </a:r>
            <a:r>
              <a:rPr kumimoji="0" lang="he-IL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–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Laser Detect Systems</a:t>
            </a:r>
            <a:endParaRPr kumimoji="0" lang="he-IL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20575" y="3929452"/>
            <a:ext cx="6998123" cy="110348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2525" y="3993907"/>
            <a:ext cx="830949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400"/>
              </a:lnSpc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Calibri"/>
                <a:cs typeface="Arial"/>
              </a:rPr>
              <a:t>Arye Kogan and Tomer Achdut</a:t>
            </a:r>
          </a:p>
          <a:p>
            <a:pPr lvl="0">
              <a:lnSpc>
                <a:spcPts val="3400"/>
              </a:lnSpc>
              <a:defRPr/>
            </a:pPr>
            <a:r>
              <a:rPr lang="en-US" sz="2800" kern="0" dirty="0" smtClean="0">
                <a:solidFill>
                  <a:srgbClr val="FFFFFF"/>
                </a:solidFill>
                <a:latin typeface="Calibri"/>
                <a:cs typeface="Arial"/>
              </a:rPr>
              <a:t>Academic instructor – Dr. Radel Ben-Av</a:t>
            </a:r>
            <a:endParaRPr lang="he-IL" sz="2800" kern="0" dirty="0" smtClean="0">
              <a:solidFill>
                <a:srgbClr val="FFFFFF"/>
              </a:solidFill>
              <a:latin typeface="Calibri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22766" y="5886981"/>
            <a:ext cx="12236990" cy="1003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33" y="5933281"/>
            <a:ext cx="3330609" cy="93007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19233" y="5168929"/>
            <a:ext cx="5515534" cy="95785"/>
            <a:chOff x="10806" y="5369749"/>
            <a:chExt cx="7340454" cy="116186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726036" y="1785142"/>
            <a:ext cx="5227658" cy="7837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3200" kern="0" dirty="0">
                <a:solidFill>
                  <a:srgbClr val="FFFFFF"/>
                </a:solidFill>
                <a:cs typeface="Arial"/>
              </a:rPr>
              <a:t>Command and </a:t>
            </a:r>
            <a:r>
              <a:rPr lang="en-US" sz="3200" kern="0" dirty="0" smtClean="0">
                <a:solidFill>
                  <a:srgbClr val="FFFFFF"/>
                </a:solidFill>
                <a:cs typeface="Arial"/>
              </a:rPr>
              <a:t>Control System</a:t>
            </a:r>
            <a:endParaRPr lang="en-US" sz="3200" kern="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1" t="26198" r="23745"/>
          <a:stretch/>
        </p:blipFill>
        <p:spPr>
          <a:xfrm>
            <a:off x="8111903" y="6010724"/>
            <a:ext cx="3737500" cy="7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mb dir="vert"/>
      </p:transition>
    </mc:Choice>
    <mc:Fallback xmlns="">
      <p:transition spd="slow"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952" y="582247"/>
            <a:ext cx="11544013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7654" y="805873"/>
            <a:ext cx="8717780" cy="524625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lvl="0" algn="ctr" rtl="1">
              <a:defRPr/>
            </a:pPr>
            <a:r>
              <a:rPr lang="he-IL" sz="72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מבנה המערכת</a:t>
            </a:r>
          </a:p>
          <a:p>
            <a:pPr lvl="0" algn="ctr" rtl="1">
              <a:defRPr/>
            </a:pPr>
            <a:r>
              <a:rPr lang="en-US" sz="48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Big </a:t>
            </a:r>
            <a:r>
              <a:rPr lang="en-US" sz="4800" kern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en-US" sz="48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icture</a:t>
            </a:r>
            <a:endParaRPr lang="he-IL" sz="4800" kern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246" y="0"/>
            <a:ext cx="3742802" cy="6858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0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73" y="883090"/>
            <a:ext cx="2128765" cy="11750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42" y="2264195"/>
            <a:ext cx="6978769" cy="37438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03" y="993833"/>
            <a:ext cx="4253205" cy="505482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7242711" y="3639127"/>
            <a:ext cx="1515210" cy="2318910"/>
          </a:xfrm>
          <a:prstGeom prst="line">
            <a:avLst/>
          </a:prstGeom>
          <a:ln w="38100">
            <a:solidFill>
              <a:schemeClr val="accent2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279827" y="3695700"/>
            <a:ext cx="962289" cy="964440"/>
          </a:xfrm>
          <a:prstGeom prst="line">
            <a:avLst/>
          </a:prstGeom>
          <a:ln w="38100">
            <a:solidFill>
              <a:schemeClr val="accent2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7291538" y="3278929"/>
            <a:ext cx="976252" cy="92693"/>
          </a:xfrm>
          <a:prstGeom prst="line">
            <a:avLst/>
          </a:prstGeom>
          <a:ln w="38100">
            <a:solidFill>
              <a:schemeClr val="accent2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7279827" y="2329805"/>
            <a:ext cx="1478093" cy="994363"/>
          </a:xfrm>
          <a:prstGeom prst="line">
            <a:avLst/>
          </a:prstGeom>
          <a:ln w="38100">
            <a:solidFill>
              <a:schemeClr val="accent2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242711" y="1490721"/>
            <a:ext cx="1726030" cy="470971"/>
          </a:xfrm>
          <a:prstGeom prst="line">
            <a:avLst/>
          </a:prstGeom>
          <a:ln w="38100">
            <a:solidFill>
              <a:schemeClr val="accent6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7279827" y="953116"/>
            <a:ext cx="1688914" cy="446989"/>
          </a:xfrm>
          <a:prstGeom prst="line">
            <a:avLst/>
          </a:prstGeom>
          <a:ln w="38100">
            <a:solidFill>
              <a:schemeClr val="accent6">
                <a:lumMod val="75000"/>
                <a:alpha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1544013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7654" y="805873"/>
            <a:ext cx="8717780" cy="524625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lvl="0" algn="ctr" rtl="1">
              <a:defRPr/>
            </a:pPr>
            <a:r>
              <a:rPr lang="he-IL" sz="72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מימוש המערכת</a:t>
            </a:r>
            <a:endParaRPr lang="he-IL" sz="7200" kern="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246" y="0"/>
            <a:ext cx="3742802" cy="68580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6276" y="442494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דיאגרמת רכיבים כללית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8" y="1458398"/>
            <a:ext cx="11953702" cy="529697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844068" y="94890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49705" y="442494"/>
            <a:ext cx="11303997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מימוש המערכת – ממשקי התקשורת בין תתי המערכות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298" y="1724759"/>
            <a:ext cx="117154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הנגשת ממשק התקשורת האלחוטית בחומרת האקדח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הוספת שרת קטן לאפליקצית האקדח תוך שימוש בספריה </a:t>
            </a:r>
            <a:r>
              <a:rPr lang="en-US" sz="2400" b="1" dirty="0" err="1"/>
              <a:t>NanoHTTPD</a:t>
            </a:r>
            <a:r>
              <a:rPr lang="en-US" sz="2400" b="1" dirty="0"/>
              <a:t> 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הפעלת </a:t>
            </a:r>
            <a:r>
              <a:rPr lang="en-US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HotSpot</a:t>
            </a: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ממחשב השליטה ביחידת 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הקצה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הקמת שרת מרכזי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פיתוח אפליקצית דמו המדמה אקדח</a:t>
            </a:r>
          </a:p>
        </p:txBody>
      </p:sp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5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6276" y="442494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מימוש המערכת – אבטחת מידע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8298" y="1532255"/>
            <a:ext cx="117154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הקמת מסד נתונים מוגן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מנגנוני אבטחה בשרת:</a:t>
            </a:r>
          </a:p>
          <a:p>
            <a:pPr marL="800100" lvl="1" indent="-34290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4" action="ppaction://hlinksldjump"/>
              </a:rPr>
              <a:t>HTTPS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4" action="ppaction://hlinksldjump"/>
              </a:rPr>
              <a:t> 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SSL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– השתמשנו ב</a:t>
            </a: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HTTPS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לאבטחת התקשורת</a:t>
            </a: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(יצרנו </a:t>
            </a: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Private Certificate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והטמענו אותו בצדדים המתקשרים)</a:t>
            </a:r>
          </a:p>
          <a:p>
            <a:pPr marL="800100" lvl="1" indent="-34290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שמירת סיסמאות מעורבלות במסד הנתונים</a:t>
            </a:r>
          </a:p>
          <a:p>
            <a:pPr marL="800100" lvl="1" indent="-34290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אימות משתמשים (</a:t>
            </a: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login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 והקצאת </a:t>
            </a: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session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לזמן מוגבל</a:t>
            </a:r>
          </a:p>
        </p:txBody>
      </p:sp>
      <p:sp>
        <p:nvSpPr>
          <p:cNvPr id="10" name="Oval 9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778" y="97112"/>
            <a:ext cx="12004442" cy="6672153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6276" y="-145374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מימוש המערכת – ממשק המשתמש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2" y="768790"/>
            <a:ext cx="11185353" cy="60004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8801" y="1406106"/>
            <a:ext cx="8514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6000" b="1" dirty="0" smtClean="0"/>
              <a:t>מוכר- </a:t>
            </a:r>
            <a:r>
              <a:rPr lang="he-IL" sz="3200" b="1" dirty="0" smtClean="0"/>
              <a:t>דמיון למערכות קיימות: צייד ומענ"ק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00665" y="2585850"/>
            <a:ext cx="934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6000" b="1" dirty="0" smtClean="0"/>
              <a:t>פשוט ואינטואטיבי- </a:t>
            </a:r>
            <a:r>
              <a:rPr lang="he-IL" sz="3200" b="1" dirty="0" smtClean="0"/>
              <a:t>צבעים, תנועה....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180808" y="132915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7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6276" y="442494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מימוש המערכת – אלגוריתמים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298" y="1724759"/>
            <a:ext cx="11715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אלגוריתם </a:t>
            </a: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ה</a:t>
            </a:r>
            <a:r>
              <a:rPr lang="en-US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Material Coupling - </a:t>
            </a: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ממשק דינאמי לקביעת חוקים עבור </a:t>
            </a: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חומרים מותרים (או </a:t>
            </a: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לא)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המערכת תתריע בזמן אמת על שילוב העונה על חוק צימוד כלשהו</a:t>
            </a: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סימון חומרים כ-</a:t>
            </a: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Taggant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\ </a:t>
            </a: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Hazmat Red List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הרחבה של </a:t>
            </a: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אלגוריתם ה-</a:t>
            </a: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Material </a:t>
            </a: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Coupling</a:t>
            </a: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סימון </a:t>
            </a: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של חומרים ע"י </a:t>
            </a: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Taggant</a:t>
            </a: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מעקב </a:t>
            </a: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אחר התפשטות חומר מסויים בשטח</a:t>
            </a:r>
          </a:p>
          <a:p>
            <a:pPr algn="r" rtl="1"/>
            <a:endParaRPr lang="he-IL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6276" y="442494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מימוש המערכת - תיכון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298" y="1724759"/>
            <a:ext cx="117154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בתיכון הפרוייקט, בחרנו להיצמד לעקרונות </a:t>
            </a: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SOLID</a:t>
            </a: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והשתמשנו במספר תבניות תיכון: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Singleton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Observer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Command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4" action="ppaction://hlinksldjump"/>
              </a:rPr>
              <a:t>Proxy</a:t>
            </a:r>
            <a:endParaRPr lang="en-US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5" action="ppaction://hlinksldjump"/>
              </a:rPr>
              <a:t>Visitor</a:t>
            </a:r>
            <a:endParaRPr lang="en-US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6" action="ppaction://hlinksldjump"/>
              </a:rPr>
              <a:t>MVC</a:t>
            </a:r>
            <a:endParaRPr lang="en-US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en-US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7" action="ppaction://hlinksldjump"/>
              </a:rPr>
              <a:t>Abstract Factory</a:t>
            </a:r>
            <a:endParaRPr lang="en-US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algn="r" rtl="1"/>
            <a:endParaRPr lang="en-US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השתמשנו בעקרונות ובתבניות התיכון בכדי לתכנן מערכת מודולרית, בעלת יכולת הרחבה ותחזוקה פשוטה ככל שניתן ואף לפתרון בעיות.</a:t>
            </a:r>
            <a:endParaRPr lang="en-US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endParaRPr lang="he-IL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2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1620213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8394" y="566344"/>
            <a:ext cx="8795635" cy="524625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2800" kern="0" dirty="0">
              <a:solidFill>
                <a:schemeClr val="tx2"/>
              </a:solidFill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72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הדגמה</a:t>
            </a:r>
            <a:endParaRPr kumimoji="0" lang="he-IL" sz="7200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3491" y="0"/>
            <a:ext cx="374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9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45883" y="2643239"/>
            <a:ext cx="10700235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-129396" y="192172"/>
            <a:ext cx="11973464" cy="75465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2400" kern="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שישנה מערכת </a:t>
            </a:r>
            <a:r>
              <a:rPr lang="he-IL" sz="2400" kern="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המתריעה על היווצרות עתידית של פצצה או סם באיזור מסויים</a:t>
            </a:r>
            <a:endParaRPr lang="en-US" sz="2400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69" y="944373"/>
            <a:ext cx="7082862" cy="535767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155855" y="1252923"/>
            <a:ext cx="4214446" cy="3116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איך הגיע פרויקט גמר להיות מוצג </a:t>
            </a:r>
            <a:r>
              <a:rPr lang="he-IL" sz="2800" b="1" kern="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ל:</a:t>
            </a:r>
          </a:p>
          <a:p>
            <a:pPr marR="0" lvl="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he-IL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Arial"/>
            </a:endParaRP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אינטרפול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b="1" kern="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יורופול</a:t>
            </a: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457200" marR="0" lvl="0" indent="-457200" algn="r" defTabSz="914400" rtl="1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מחלקת מלחמה </a:t>
            </a: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בסמים </a:t>
            </a:r>
            <a:r>
              <a:rPr lang="he-IL" sz="28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של ארה"ב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 rot="20533004">
            <a:off x="3585634" y="2718254"/>
            <a:ext cx="4606220" cy="265379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11500" kern="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דמיינו</a:t>
            </a:r>
            <a:endParaRPr lang="en-US" sz="11500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491" y="1248512"/>
            <a:ext cx="2143125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490" y="389359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0" grpId="0"/>
      <p:bldP spid="21" grpId="0"/>
      <p:bldP spid="2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512" y="1940520"/>
            <a:ext cx="6775450" cy="3427896"/>
          </a:xfrm>
          <a:prstGeom prst="rect">
            <a:avLst/>
          </a:prstGeom>
        </p:spPr>
      </p:pic>
      <p:pic>
        <p:nvPicPr>
          <p:cNvPr id="29" name="Picture 6" descr="C:\Users\טל ונציה\Desktop\LDS\פרוייקט נינט\PIC\G-SCAN copy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469083" y="3347464"/>
            <a:ext cx="2148770" cy="1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low"/>
          <p:cNvSpPr/>
          <p:nvPr/>
        </p:nvSpPr>
        <p:spPr>
          <a:xfrm flipH="1">
            <a:off x="8626953" y="344328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glow"/>
          <p:cNvSpPr/>
          <p:nvPr/>
        </p:nvSpPr>
        <p:spPr>
          <a:xfrm flipH="1">
            <a:off x="9337368" y="2218006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glow"/>
          <p:cNvSpPr/>
          <p:nvPr/>
        </p:nvSpPr>
        <p:spPr>
          <a:xfrm flipH="1">
            <a:off x="8953909" y="4015221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glow"/>
          <p:cNvSpPr/>
          <p:nvPr/>
        </p:nvSpPr>
        <p:spPr>
          <a:xfrm flipH="1">
            <a:off x="8695237" y="2713153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glow"/>
          <p:cNvSpPr/>
          <p:nvPr/>
        </p:nvSpPr>
        <p:spPr>
          <a:xfrm flipH="1">
            <a:off x="10688667" y="2968922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low"/>
          <p:cNvSpPr/>
          <p:nvPr/>
        </p:nvSpPr>
        <p:spPr>
          <a:xfrm flipH="1">
            <a:off x="6306008" y="3307708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glow"/>
          <p:cNvSpPr/>
          <p:nvPr/>
        </p:nvSpPr>
        <p:spPr>
          <a:xfrm flipH="1">
            <a:off x="7120277" y="440233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low"/>
          <p:cNvSpPr/>
          <p:nvPr/>
        </p:nvSpPr>
        <p:spPr>
          <a:xfrm flipH="1">
            <a:off x="6262028" y="252522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3" name="glow"/>
          <p:cNvSpPr/>
          <p:nvPr/>
        </p:nvSpPr>
        <p:spPr>
          <a:xfrm flipH="1">
            <a:off x="6262028" y="252522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glow"/>
          <p:cNvSpPr/>
          <p:nvPr/>
        </p:nvSpPr>
        <p:spPr>
          <a:xfrm flipH="1">
            <a:off x="7120277" y="4398810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glow"/>
          <p:cNvSpPr/>
          <p:nvPr/>
        </p:nvSpPr>
        <p:spPr>
          <a:xfrm flipH="1">
            <a:off x="8956953" y="4015221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glow"/>
          <p:cNvSpPr/>
          <p:nvPr/>
        </p:nvSpPr>
        <p:spPr>
          <a:xfrm flipH="1">
            <a:off x="9337368" y="2218006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1" name="glow"/>
          <p:cNvSpPr/>
          <p:nvPr/>
        </p:nvSpPr>
        <p:spPr>
          <a:xfrm flipH="1">
            <a:off x="6307109" y="3307708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glow"/>
          <p:cNvSpPr/>
          <p:nvPr/>
        </p:nvSpPr>
        <p:spPr>
          <a:xfrm flipH="1">
            <a:off x="8626953" y="344328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3" name="glow"/>
          <p:cNvSpPr/>
          <p:nvPr/>
        </p:nvSpPr>
        <p:spPr>
          <a:xfrm flipH="1">
            <a:off x="8695237" y="2713153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4" name="glow"/>
          <p:cNvSpPr/>
          <p:nvPr/>
        </p:nvSpPr>
        <p:spPr>
          <a:xfrm flipH="1">
            <a:off x="10688667" y="2968922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56" name="Rectangle 5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cxnSp>
        <p:nvCxnSpPr>
          <p:cNvPr id="60" name="Straight Connector 59"/>
          <p:cNvCxnSpPr/>
          <p:nvPr/>
        </p:nvCxnSpPr>
        <p:spPr bwMode="auto">
          <a:xfrm rot="16200000">
            <a:off x="1848040" y="866464"/>
            <a:ext cx="0" cy="3696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rot="16200000">
            <a:off x="1848040" y="3405949"/>
            <a:ext cx="0" cy="3696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4491517" y="4208756"/>
            <a:ext cx="522085" cy="523025"/>
            <a:chOff x="4486275" y="4840731"/>
            <a:chExt cx="522085" cy="523025"/>
          </a:xfrm>
        </p:grpSpPr>
        <p:sp>
          <p:nvSpPr>
            <p:cNvPr id="72" name="glow"/>
            <p:cNvSpPr/>
            <p:nvPr/>
          </p:nvSpPr>
          <p:spPr>
            <a:xfrm flipH="1">
              <a:off x="4678564" y="5033960"/>
              <a:ext cx="136568" cy="136568"/>
            </a:xfrm>
            <a:prstGeom prst="ellipse">
              <a:avLst/>
            </a:prstGeom>
            <a:solidFill>
              <a:srgbClr val="BF2026"/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626169" y="4981565"/>
              <a:ext cx="241359" cy="241359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4536792" y="4892188"/>
              <a:ext cx="420112" cy="420112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8283E"/>
                </a:solidFill>
                <a:latin typeface="Arial" pitchFamily="34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4486275" y="5102244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4905447" y="5102244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rot="5400000">
              <a:off x="4695897" y="4892188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rot="5400000">
              <a:off x="4695897" y="5312300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295668" y="2884248"/>
            <a:ext cx="3959398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en-US" sz="2400" b="1" kern="0" dirty="0">
                <a:solidFill>
                  <a:srgbClr val="602F90"/>
                </a:solidFill>
              </a:rPr>
              <a:t>Locally.</a:t>
            </a:r>
          </a:p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  <a:defRPr/>
            </a:pPr>
            <a:r>
              <a:rPr lang="en-US" sz="2400" b="1" kern="0" dirty="0">
                <a:solidFill>
                  <a:srgbClr val="602F90"/>
                </a:solidFill>
              </a:rPr>
              <a:t>Externally.</a:t>
            </a:r>
            <a:endParaRPr lang="en-US" sz="2400" kern="0" dirty="0">
              <a:solidFill>
                <a:srgbClr val="000000"/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rgbClr val="808080">
                    <a:lumMod val="50000"/>
                  </a:srgbClr>
                </a:solidFill>
              </a:rPr>
              <a:t>EXTENDABLE </a:t>
            </a:r>
            <a:r>
              <a:rPr lang="en-US" sz="3000" b="0" dirty="0">
                <a:solidFill>
                  <a:srgbClr val="808080">
                    <a:lumMod val="50000"/>
                  </a:srgbClr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69129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12969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69 -7.40741E-7 L -0.12969 0.2738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19948 -1.85185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13347 -1.11111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47 -1.11111E-6 L -0.13347 0.1594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53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5393 L -0.32448 0.05393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48 0.05393 L -0.32409 0.1398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2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0.38242 0.0002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242 0.00023 L -0.38216 0.317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58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-0.32904 -0.00463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904 -0.00463 L -0.32904 0.24699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91 0.3048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30487 L -0.49271 0.2092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96" y="-479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023 L -0.35039 0.05694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6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6" grpId="0" animBg="1"/>
      <p:bldP spid="37" grpId="0" animBg="1"/>
      <p:bldP spid="37" grpId="1" animBg="1"/>
      <p:bldP spid="38" grpId="0" animBg="1"/>
      <p:bldP spid="38" grpId="1" animBg="1"/>
      <p:bldP spid="21" grpId="0" animBg="1"/>
      <p:bldP spid="21" grpId="1" animBg="1"/>
      <p:bldP spid="31" grpId="0" animBg="1"/>
      <p:bldP spid="34" grpId="0" animBg="1"/>
      <p:bldP spid="3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20700" y="358552"/>
            <a:ext cx="10769600" cy="838200"/>
          </a:xfrm>
        </p:spPr>
        <p:txBody>
          <a:bodyPr/>
          <a:lstStyle/>
          <a:p>
            <a:r>
              <a:rPr lang="en-US" dirty="0">
                <a:solidFill>
                  <a:srgbClr val="808080">
                    <a:lumMod val="50000"/>
                  </a:srgbClr>
                </a:solidFill>
              </a:rPr>
              <a:t>Database localization- background</a:t>
            </a:r>
            <a:r>
              <a:rPr lang="en-US" sz="2400" dirty="0">
                <a:solidFill>
                  <a:srgbClr val="808080">
                    <a:lumMod val="50000"/>
                  </a:srgbClr>
                </a:solidFill>
              </a:rPr>
              <a:t/>
            </a:r>
            <a:br>
              <a:rPr lang="en-US" sz="2400" dirty="0">
                <a:solidFill>
                  <a:srgbClr val="808080">
                    <a:lumMod val="50000"/>
                  </a:srgbClr>
                </a:solidFill>
              </a:rPr>
            </a:br>
            <a:endParaRPr lang="he-IL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383321"/>
            <a:ext cx="10680700" cy="4525963"/>
          </a:xfrm>
        </p:spPr>
        <p:txBody>
          <a:bodyPr/>
          <a:lstStyle/>
          <a:p>
            <a:r>
              <a:rPr lang="en-US" dirty="0"/>
              <a:t>Different substances around the world behave differently.</a:t>
            </a:r>
          </a:p>
          <a:p>
            <a:r>
              <a:rPr lang="en-US" dirty="0"/>
              <a:t>Though some of them might contain the same components in most cases the molecular level has some differences.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840" y="3378259"/>
            <a:ext cx="5671112" cy="2851849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 bwMode="auto">
          <a:xfrm>
            <a:off x="9319846" y="3817751"/>
            <a:ext cx="1324708" cy="209153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he-IL">
              <a:solidFill>
                <a:srgbClr val="08283E"/>
              </a:solidFill>
              <a:latin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28" y="3358669"/>
            <a:ext cx="5548057" cy="2806922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 bwMode="auto">
          <a:xfrm>
            <a:off x="3411416" y="4302369"/>
            <a:ext cx="3270738" cy="76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 bwMode="auto">
          <a:xfrm>
            <a:off x="4783016" y="4155832"/>
            <a:ext cx="3282461" cy="468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glow"/>
          <p:cNvSpPr/>
          <p:nvPr/>
        </p:nvSpPr>
        <p:spPr>
          <a:xfrm flipH="1">
            <a:off x="3394380" y="4208660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low"/>
          <p:cNvSpPr/>
          <p:nvPr/>
        </p:nvSpPr>
        <p:spPr>
          <a:xfrm flipH="1">
            <a:off x="4660475" y="4050394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381918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0" y="980728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7245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8417168" y="1405058"/>
            <a:ext cx="3537961" cy="5037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just">
              <a:lnSpc>
                <a:spcPts val="2267"/>
              </a:lnSpc>
            </a:pPr>
            <a:r>
              <a:rPr lang="en-US" dirty="0">
                <a:solidFill>
                  <a:srgbClr val="000000"/>
                </a:solidFill>
              </a:rPr>
              <a:t>Like each person is different from another by: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ID number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Passport number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Phone number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Mail box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Name?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</a:endParaRPr>
          </a:p>
          <a:p>
            <a:pPr marL="143997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</a:rPr>
              <a:t>Substances might be different from each other in </a:t>
            </a:r>
            <a:r>
              <a:rPr lang="en-US" sz="2800" b="1" u="sng" dirty="0">
                <a:solidFill>
                  <a:srgbClr val="000000"/>
                </a:solidFill>
              </a:rPr>
              <a:t>hundred</a:t>
            </a:r>
            <a:r>
              <a:rPr lang="en-US" sz="2800" dirty="0">
                <a:solidFill>
                  <a:srgbClr val="000000"/>
                </a:solidFill>
              </a:rPr>
              <a:t> parameters.</a:t>
            </a:r>
          </a:p>
        </p:txBody>
      </p: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8347303" y="1302590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184834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</a:rPr>
              <a:t>01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15" name="Title 23"/>
          <p:cNvSpPr txBox="1">
            <a:spLocks/>
          </p:cNvSpPr>
          <p:nvPr/>
        </p:nvSpPr>
        <p:spPr>
          <a:xfrm>
            <a:off x="199710" y="590964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0000"/>
                </a:solidFill>
              </a:rPr>
              <a:t>What is different in the substances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07" y="1846924"/>
            <a:ext cx="7409245" cy="363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15" name="Title 23"/>
          <p:cNvSpPr txBox="1">
            <a:spLocks/>
          </p:cNvSpPr>
          <p:nvPr/>
        </p:nvSpPr>
        <p:spPr>
          <a:xfrm>
            <a:off x="199710" y="404664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000000"/>
                </a:solidFill>
              </a:rPr>
              <a:t>Process of producing Cocaine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0" y="32426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0" y="92307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Diagram 1"/>
          <p:cNvGraphicFramePr/>
          <p:nvPr>
            <p:extLst/>
          </p:nvPr>
        </p:nvGraphicFramePr>
        <p:xfrm>
          <a:off x="674075" y="1298215"/>
          <a:ext cx="7127629" cy="4963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ctangle 12"/>
          <p:cNvSpPr/>
          <p:nvPr/>
        </p:nvSpPr>
        <p:spPr>
          <a:xfrm>
            <a:off x="8417168" y="1405058"/>
            <a:ext cx="3537961" cy="4390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just">
              <a:lnSpc>
                <a:spcPts val="2267"/>
              </a:lnSpc>
            </a:pPr>
            <a:r>
              <a:rPr lang="en-US" dirty="0">
                <a:solidFill>
                  <a:srgbClr val="000000"/>
                </a:solidFill>
              </a:rPr>
              <a:t>Each dealer mix this pure powder with different substances: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Benzocaine 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Sugar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Salt 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Flour 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</a:rPr>
              <a:t>Toxics</a:t>
            </a:r>
          </a:p>
          <a:p>
            <a:pPr marL="429747" indent="-285750" algn="just">
              <a:lnSpc>
                <a:spcPts val="2267"/>
              </a:lnSpc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</a:endParaRPr>
          </a:p>
          <a:p>
            <a:pPr marL="143997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</a:rPr>
              <a:t>This creates different types of ID’s for every region.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347303" y="1302590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69025" y="4964716"/>
            <a:ext cx="144000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200" dirty="0">
                <a:solidFill>
                  <a:srgbClr val="08283E"/>
                </a:solidFill>
              </a:rPr>
              <a:t>+ ?</a:t>
            </a:r>
            <a:endParaRPr lang="he-IL" dirty="0">
              <a:solidFill>
                <a:srgbClr val="08283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5762" y="1405058"/>
            <a:ext cx="1599012" cy="895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5483" y="2432537"/>
            <a:ext cx="761270" cy="1210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12" y="1405058"/>
            <a:ext cx="1247774" cy="914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8840" y="2499125"/>
            <a:ext cx="1438642" cy="957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3077" y="3980666"/>
            <a:ext cx="1107230" cy="8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7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358552"/>
            <a:ext cx="10769600" cy="838200"/>
          </a:xfrm>
        </p:spPr>
        <p:txBody>
          <a:bodyPr/>
          <a:lstStyle/>
          <a:p>
            <a:r>
              <a:rPr lang="en-US" dirty="0"/>
              <a:t>EX: Methamphetamine </a:t>
            </a:r>
            <a:endParaRPr lang="he-IL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63507" y="1259625"/>
            <a:ext cx="5111261" cy="49897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800" b="0" kern="0" dirty="0">
                <a:solidFill>
                  <a:srgbClr val="000000"/>
                </a:solidFill>
              </a:rPr>
              <a:t>The graph to the left poses three types of Methamphetamine. 2 from the east and one from Israel. The algorithm output is that the 2 from the east has very similar molecular level unlike the one from Israel that is completely different.</a:t>
            </a:r>
          </a:p>
          <a:p>
            <a:pPr>
              <a:lnSpc>
                <a:spcPct val="150000"/>
              </a:lnSpc>
              <a:defRPr/>
            </a:pPr>
            <a:r>
              <a:rPr lang="en-US" sz="1800" b="0" kern="0" dirty="0">
                <a:solidFill>
                  <a:srgbClr val="000000"/>
                </a:solidFill>
              </a:rPr>
              <a:t>This is due to the following reasons:</a:t>
            </a:r>
          </a:p>
          <a:p>
            <a:pPr marL="342900" indent="-342900">
              <a:lnSpc>
                <a:spcPct val="150000"/>
              </a:lnSpc>
              <a:buFontTx/>
              <a:buAutoNum type="arabicParenR"/>
              <a:defRPr/>
            </a:pPr>
            <a:r>
              <a:rPr lang="en-US" sz="1800" b="0" kern="0" dirty="0">
                <a:solidFill>
                  <a:srgbClr val="000000"/>
                </a:solidFill>
              </a:rPr>
              <a:t>Different luminescence background.</a:t>
            </a:r>
          </a:p>
          <a:p>
            <a:pPr marL="342900" indent="-342900">
              <a:lnSpc>
                <a:spcPct val="150000"/>
              </a:lnSpc>
              <a:buFontTx/>
              <a:buAutoNum type="arabicParenR"/>
              <a:defRPr/>
            </a:pPr>
            <a:r>
              <a:rPr lang="en-US" sz="1800" b="0" kern="0" dirty="0">
                <a:solidFill>
                  <a:srgbClr val="000000"/>
                </a:solidFill>
              </a:rPr>
              <a:t>Picks ratios.</a:t>
            </a:r>
          </a:p>
          <a:p>
            <a:pPr marL="342900" indent="-342900">
              <a:lnSpc>
                <a:spcPct val="150000"/>
              </a:lnSpc>
              <a:buFontTx/>
              <a:buAutoNum type="arabicParenR"/>
              <a:defRPr/>
            </a:pPr>
            <a:r>
              <a:rPr lang="en-US" sz="1800" b="0" kern="0" dirty="0">
                <a:solidFill>
                  <a:srgbClr val="000000"/>
                </a:solidFill>
              </a:rPr>
              <a:t>X’s value shift to common picks.</a:t>
            </a:r>
          </a:p>
          <a:p>
            <a:pPr marL="342900" indent="-342900">
              <a:lnSpc>
                <a:spcPct val="150000"/>
              </a:lnSpc>
              <a:buFontTx/>
              <a:buAutoNum type="arabicParenR"/>
              <a:defRPr/>
            </a:pPr>
            <a:r>
              <a:rPr lang="en-US" sz="1800" b="0" kern="0" dirty="0">
                <a:solidFill>
                  <a:srgbClr val="000000"/>
                </a:solidFill>
              </a:rPr>
              <a:t>New Raman picks</a:t>
            </a:r>
          </a:p>
          <a:p>
            <a:pPr>
              <a:lnSpc>
                <a:spcPct val="150000"/>
              </a:lnSpc>
              <a:defRPr/>
            </a:pPr>
            <a:r>
              <a:rPr lang="en-US" sz="1800" b="0" kern="0" dirty="0">
                <a:solidFill>
                  <a:srgbClr val="000000"/>
                </a:solidFill>
              </a:rPr>
              <a:t> </a:t>
            </a: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marL="342900" indent="-342900" algn="r" rtl="1">
              <a:lnSpc>
                <a:spcPct val="150000"/>
              </a:lnSpc>
              <a:buFontTx/>
              <a:buAutoNum type="arabicParenR"/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defRPr/>
            </a:pPr>
            <a:endParaRPr lang="he-IL" sz="1800" b="0" kern="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569" y="1892498"/>
            <a:ext cx="6390937" cy="3529426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/>
          </p:cNvCxnSpPr>
          <p:nvPr/>
        </p:nvCxnSpPr>
        <p:spPr>
          <a:xfrm>
            <a:off x="6846738" y="1208803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>
            <a:off x="0" y="32426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0" y="92307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303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358552"/>
            <a:ext cx="10769600" cy="838200"/>
          </a:xfrm>
        </p:spPr>
        <p:txBody>
          <a:bodyPr/>
          <a:lstStyle/>
          <a:p>
            <a:r>
              <a:rPr lang="en-US" dirty="0"/>
              <a:t>Controlling the new threats in the streets </a:t>
            </a:r>
            <a:endParaRPr lang="he-IL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5360" y="1204909"/>
            <a:ext cx="5976664" cy="49897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2000" b="0" kern="0" dirty="0">
                <a:solidFill>
                  <a:srgbClr val="000000"/>
                </a:solidFill>
              </a:rPr>
              <a:t>Provided with a computer software for advanced analysis the G-Scan pro is able to adapt itself into new threats.</a:t>
            </a:r>
          </a:p>
          <a:p>
            <a:pPr>
              <a:lnSpc>
                <a:spcPct val="150000"/>
              </a:lnSpc>
              <a:defRPr/>
            </a:pPr>
            <a:r>
              <a:rPr lang="en-US" sz="2000" b="0" kern="0" dirty="0">
                <a:solidFill>
                  <a:srgbClr val="000000"/>
                </a:solidFill>
              </a:rPr>
              <a:t>In many regions new types of “street drugs” are rapidly created. G-Scan pro is able to identify pills, powder and liquids and identify the similarity to known substances. </a:t>
            </a:r>
          </a:p>
          <a:p>
            <a:pPr>
              <a:lnSpc>
                <a:spcPct val="150000"/>
              </a:lnSpc>
              <a:defRPr/>
            </a:pPr>
            <a:r>
              <a:rPr lang="en-US" sz="2000" b="0" kern="0" dirty="0">
                <a:solidFill>
                  <a:srgbClr val="000000"/>
                </a:solidFill>
              </a:rPr>
              <a:t>If the substance is new to the device?</a:t>
            </a:r>
          </a:p>
          <a:p>
            <a:pPr>
              <a:lnSpc>
                <a:spcPct val="150000"/>
              </a:lnSpc>
              <a:defRPr/>
            </a:pPr>
            <a:r>
              <a:rPr lang="en-US" sz="2000" b="0" kern="0" dirty="0">
                <a:solidFill>
                  <a:srgbClr val="000000"/>
                </a:solidFill>
              </a:rPr>
              <a:t>Teaching the G-Scan is easy and intuitive.</a:t>
            </a:r>
          </a:p>
          <a:p>
            <a:pPr>
              <a:lnSpc>
                <a:spcPct val="150000"/>
              </a:lnSpc>
              <a:defRPr/>
            </a:pPr>
            <a:r>
              <a:rPr lang="en-US" sz="2000" b="0" kern="0" dirty="0">
                <a:solidFill>
                  <a:srgbClr val="000000"/>
                </a:solidFill>
              </a:rPr>
              <a:t>G-Scan can also adapt its capabilities to detect new drugs precursors. </a:t>
            </a:r>
          </a:p>
          <a:p>
            <a:pPr>
              <a:lnSpc>
                <a:spcPct val="150000"/>
              </a:lnSpc>
              <a:defRPr/>
            </a:pPr>
            <a:endParaRPr lang="en-US" sz="2000" b="0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b="0" kern="0" dirty="0">
                <a:solidFill>
                  <a:srgbClr val="000000"/>
                </a:solidFill>
              </a:rPr>
              <a:t> </a:t>
            </a:r>
            <a:endParaRPr lang="he-IL" sz="20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20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20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2000" b="0" kern="0" dirty="0">
              <a:solidFill>
                <a:srgbClr val="000000"/>
              </a:solidFill>
            </a:endParaRPr>
          </a:p>
          <a:p>
            <a:pPr marL="342900" indent="-342900" algn="r" rtl="1">
              <a:lnSpc>
                <a:spcPct val="150000"/>
              </a:lnSpc>
              <a:buFontTx/>
              <a:buAutoNum type="arabicParenR"/>
              <a:defRPr/>
            </a:pPr>
            <a:endParaRPr lang="he-IL" sz="20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2000" b="0" kern="0" dirty="0">
              <a:solidFill>
                <a:srgbClr val="000000"/>
              </a:solidFill>
            </a:endParaRPr>
          </a:p>
          <a:p>
            <a:pPr algn="r" rtl="1">
              <a:defRPr/>
            </a:pPr>
            <a:endParaRPr lang="he-IL" sz="2000" b="0" kern="0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312024" y="1208803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439124"/>
            <a:ext cx="4629150" cy="232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4077072"/>
            <a:ext cx="3816424" cy="13960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0" y="32426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0" y="92307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347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358552"/>
            <a:ext cx="10769600" cy="838200"/>
          </a:xfrm>
        </p:spPr>
        <p:txBody>
          <a:bodyPr/>
          <a:lstStyle/>
          <a:p>
            <a:r>
              <a:rPr lang="en-US" dirty="0"/>
              <a:t>Creating situational awareness</a:t>
            </a:r>
            <a:endParaRPr lang="he-IL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5360" y="1204909"/>
            <a:ext cx="5976664" cy="49897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en-US" sz="2000" b="0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2000" b="0" kern="0" dirty="0">
                <a:solidFill>
                  <a:srgbClr val="000000"/>
                </a:solidFill>
              </a:rPr>
              <a:t>Exporting data from different G-Scan deployed around the country provides low enforcement's with the full picture of drugs trafficking around the state.</a:t>
            </a:r>
          </a:p>
          <a:p>
            <a:pPr>
              <a:lnSpc>
                <a:spcPct val="150000"/>
              </a:lnSpc>
              <a:defRPr/>
            </a:pPr>
            <a:r>
              <a:rPr lang="en-US" sz="2000" b="0" kern="0" dirty="0">
                <a:solidFill>
                  <a:srgbClr val="000000"/>
                </a:solidFill>
              </a:rPr>
              <a:t>Data from the G-Scan can be transferred via E-mail over night and be operative for all the detector deployed. </a:t>
            </a:r>
          </a:p>
          <a:p>
            <a:pPr>
              <a:lnSpc>
                <a:spcPct val="150000"/>
              </a:lnSpc>
              <a:defRPr/>
            </a:pPr>
            <a:r>
              <a:rPr lang="en-US" sz="2000" b="0" kern="0" dirty="0">
                <a:solidFill>
                  <a:srgbClr val="000000"/>
                </a:solidFill>
              </a:rPr>
              <a:t>This communication method assists with creating situational awareness for drugs trafficking.</a:t>
            </a:r>
          </a:p>
          <a:p>
            <a:pPr>
              <a:lnSpc>
                <a:spcPct val="150000"/>
              </a:lnSpc>
              <a:defRPr/>
            </a:pPr>
            <a:endParaRPr lang="en-US" sz="1800" b="0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sz="1800" b="0" kern="0" dirty="0">
                <a:solidFill>
                  <a:srgbClr val="000000"/>
                </a:solidFill>
              </a:rPr>
              <a:t> </a:t>
            </a: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marL="342900" indent="-342900" algn="r" rtl="1">
              <a:lnSpc>
                <a:spcPct val="150000"/>
              </a:lnSpc>
              <a:buFontTx/>
              <a:buAutoNum type="arabicParenR"/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lnSpc>
                <a:spcPct val="150000"/>
              </a:lnSpc>
              <a:defRPr/>
            </a:pPr>
            <a:endParaRPr lang="he-IL" sz="1800" b="0" kern="0" dirty="0">
              <a:solidFill>
                <a:srgbClr val="000000"/>
              </a:solidFill>
            </a:endParaRPr>
          </a:p>
          <a:p>
            <a:pPr algn="r" rtl="1">
              <a:defRPr/>
            </a:pPr>
            <a:endParaRPr lang="he-IL" sz="1800" b="0" kern="0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6312024" y="1208803"/>
            <a:ext cx="0" cy="510884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>
            <a:off x="0" y="32426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0" y="923070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2060848"/>
            <a:ext cx="5064488" cy="28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1620213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8394" y="566344"/>
            <a:ext cx="8795635" cy="524625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2800" kern="0" dirty="0">
              <a:solidFill>
                <a:schemeClr val="tx2"/>
              </a:solidFill>
            </a:endParaRPr>
          </a:p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sz="7200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הטמעה</a:t>
            </a:r>
            <a:endParaRPr kumimoji="0" lang="he-IL" sz="7200" i="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3491" y="0"/>
            <a:ext cx="374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r" rtl="1"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6276" y="442494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2400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הטמעת המערכת בארגון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8298" y="1724759"/>
            <a:ext cx="117154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יחידות להן הוצג הקונספט:</a:t>
            </a:r>
          </a:p>
          <a:p>
            <a:pPr lvl="1" algn="r" rtl="1"/>
            <a:endParaRPr lang="he-IL" sz="2400" b="1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מכס </a:t>
            </a: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ישראל</a:t>
            </a:r>
            <a:endParaRPr lang="en-US" sz="24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en-US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NSG </a:t>
            </a: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 </a:t>
            </a:r>
            <a:r>
              <a:rPr lang="en-US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National Security Guard</a:t>
            </a: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בהודו</a:t>
            </a:r>
            <a:endParaRPr lang="en-US" sz="24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יחידת מודיעין לאומית רומניה</a:t>
            </a:r>
            <a:endParaRPr lang="en-US" sz="24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בית המשפט הרומני</a:t>
            </a:r>
            <a:endParaRPr lang="en-US" sz="24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הרשות לבקרת חומרי נפץ האירופאית- </a:t>
            </a:r>
            <a:r>
              <a:rPr lang="en-US" sz="2400" b="1" kern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Insemex</a:t>
            </a:r>
            <a:endParaRPr lang="en-US" sz="24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אינטרפול </a:t>
            </a:r>
            <a:endParaRPr lang="en-US" sz="24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יורופול</a:t>
            </a:r>
            <a:endParaRPr lang="en-US" sz="24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משרד הפנים בווייטנאם</a:t>
            </a:r>
            <a:endParaRPr lang="en-US" sz="24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מחלקת חקר סמים 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באינדונזיה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יועץ ל </a:t>
            </a:r>
            <a:r>
              <a:rPr lang="en-US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NDA</a:t>
            </a:r>
            <a:r>
              <a:rPr lang="he-IL" sz="24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האמריקאי</a:t>
            </a:r>
            <a:endParaRPr lang="en-US" sz="2400" b="1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endParaRPr lang="he-IL" sz="2400" b="1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483" y="988471"/>
            <a:ext cx="2143125" cy="2143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79" y="382368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7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r" rtl="1"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6276" y="442494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2400" kern="0" dirty="0">
              <a:solidFill>
                <a:schemeClr val="tx1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הטמעת המערכת בארגון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6284" y="2429948"/>
            <a:ext cx="9840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 rtl="1"/>
            <a:r>
              <a:rPr lang="he-IL" sz="32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הצגת המערכת בתערוכת </a:t>
            </a:r>
            <a:r>
              <a:rPr lang="en-US" sz="32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MILIPOL 2017</a:t>
            </a:r>
            <a:r>
              <a:rPr lang="he-IL" sz="32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שתערך בפריז</a:t>
            </a:r>
          </a:p>
          <a:p>
            <a:pPr algn="r"/>
            <a:endParaRPr lang="he-IL" sz="3200" b="1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511" y="3994174"/>
            <a:ext cx="3695192" cy="2303340"/>
          </a:xfrm>
          <a:prstGeom prst="rect">
            <a:avLst/>
          </a:prstGeom>
          <a:noFill/>
        </p:spPr>
      </p:pic>
      <p:pic>
        <p:nvPicPr>
          <p:cNvPr id="13" name="Picture 12" descr="C:\Users\Dell\AppData\Local\Microsoft\Windows\INetCache\Content.Word\millipol 2017 mail-01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74" y="4166387"/>
            <a:ext cx="3780157" cy="1574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/>
          <p:cNvGrpSpPr/>
          <p:nvPr/>
        </p:nvGrpSpPr>
        <p:grpSpPr>
          <a:xfrm>
            <a:off x="4536728" y="3986761"/>
            <a:ext cx="3149408" cy="2344121"/>
            <a:chOff x="0" y="0"/>
            <a:chExt cx="1979295" cy="14732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9" r="17153"/>
            <a:stretch/>
          </p:blipFill>
          <p:spPr bwMode="auto">
            <a:xfrm>
              <a:off x="0" y="0"/>
              <a:ext cx="1979295" cy="1473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Oval 15"/>
            <p:cNvSpPr/>
            <p:nvPr/>
          </p:nvSpPr>
          <p:spPr>
            <a:xfrm>
              <a:off x="553155" y="112889"/>
              <a:ext cx="603250" cy="454025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850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32028928"/>
              </p:ext>
            </p:extLst>
          </p:nvPr>
        </p:nvGraphicFramePr>
        <p:xfrm>
          <a:off x="2032000" y="985560"/>
          <a:ext cx="8128000" cy="5206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80" y="931980"/>
            <a:ext cx="2628001" cy="784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6255" y="2099868"/>
            <a:ext cx="564849" cy="564849"/>
          </a:xfrm>
          <a:prstGeom prst="rect">
            <a:avLst/>
          </a:prstGeom>
        </p:spPr>
      </p:pic>
      <p:pic>
        <p:nvPicPr>
          <p:cNvPr id="12" name="Picture 11" descr="C:\Users\Dell\AppData\Local\Microsoft\Windows\INetCacheContent.Word\ASH0043.png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7581" y="4031714"/>
            <a:ext cx="1182196" cy="8306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val 16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:\Users\Dell\AppData\Local\Microsoft\Windows\INetCache\Content.Word\millipol 2017 mail-01.jpg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62" y="5145846"/>
            <a:ext cx="2162683" cy="5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16" y="3048603"/>
            <a:ext cx="737326" cy="688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0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8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503229"/>
            <a:ext cx="10306050" cy="6257925"/>
          </a:xfrm>
          <a:prstGeom prst="rect">
            <a:avLst/>
          </a:prstGeom>
        </p:spPr>
      </p:pic>
      <p:sp>
        <p:nvSpPr>
          <p:cNvPr id="7" name="Bent Arrow 6">
            <a:hlinkClick r:id="rId5" action="ppaction://hlinksldjump"/>
          </p:cNvPr>
          <p:cNvSpPr/>
          <p:nvPr/>
        </p:nvSpPr>
        <p:spPr>
          <a:xfrm rot="16200000">
            <a:off x="134360" y="605411"/>
            <a:ext cx="1154545" cy="10890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8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" name="Bent Arrow 6">
            <a:hlinkClick r:id="rId4" action="ppaction://hlinksldjump"/>
          </p:cNvPr>
          <p:cNvSpPr/>
          <p:nvPr/>
        </p:nvSpPr>
        <p:spPr>
          <a:xfrm rot="16200000">
            <a:off x="134360" y="605411"/>
            <a:ext cx="1154545" cy="10890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3" y="546134"/>
            <a:ext cx="10972800" cy="62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67120" y="572651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" name="Bent Arrow 6">
            <a:hlinkClick r:id="rId4" action="ppaction://hlinksldjump"/>
          </p:cNvPr>
          <p:cNvSpPr/>
          <p:nvPr/>
        </p:nvSpPr>
        <p:spPr>
          <a:xfrm rot="16200000">
            <a:off x="134360" y="605411"/>
            <a:ext cx="1154545" cy="10890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67" y="914284"/>
            <a:ext cx="10530149" cy="566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6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67120" y="572651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" name="Bent Arrow 6">
            <a:hlinkClick r:id="rId4" action="ppaction://hlinksldjump"/>
          </p:cNvPr>
          <p:cNvSpPr/>
          <p:nvPr/>
        </p:nvSpPr>
        <p:spPr>
          <a:xfrm rot="16200000">
            <a:off x="134360" y="605411"/>
            <a:ext cx="1154545" cy="10890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0" y="1166811"/>
            <a:ext cx="11603470" cy="56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67120" y="572651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7" name="Bent Arrow 6">
            <a:hlinkClick r:id="rId4" action="ppaction://hlinksldjump"/>
          </p:cNvPr>
          <p:cNvSpPr/>
          <p:nvPr/>
        </p:nvSpPr>
        <p:spPr>
          <a:xfrm rot="16200000">
            <a:off x="134360" y="605411"/>
            <a:ext cx="1154545" cy="10890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29" y="100982"/>
            <a:ext cx="6150341" cy="665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696" y="2492896"/>
            <a:ext cx="7632848" cy="21318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8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83037"/>
            <a:ext cx="12192000" cy="3233637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 bwMode="auto">
          <a:xfrm>
            <a:off x="0" y="3183038"/>
            <a:ext cx="12192000" cy="3228395"/>
          </a:xfrm>
          <a:prstGeom prst="rect">
            <a:avLst/>
          </a:prstGeom>
          <a:solidFill>
            <a:schemeClr val="tx2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 smtClean="0">
                <a:solidFill>
                  <a:schemeClr val="tx2"/>
                </a:solidFill>
              </a:rPr>
              <a:t>ABOUT </a:t>
            </a:r>
            <a:r>
              <a:rPr lang="en-US" dirty="0" smtClean="0">
                <a:solidFill>
                  <a:schemeClr val="tx2"/>
                </a:solidFill>
              </a:rPr>
              <a:t>LDS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6" name="Rectangle 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705379" y="2055836"/>
            <a:ext cx="2754774" cy="2672414"/>
            <a:chOff x="8705379" y="2055836"/>
            <a:chExt cx="2754774" cy="2672414"/>
          </a:xfrm>
        </p:grpSpPr>
        <p:grpSp>
          <p:nvGrpSpPr>
            <p:cNvPr id="48" name="Group 47"/>
            <p:cNvGrpSpPr/>
            <p:nvPr/>
          </p:nvGrpSpPr>
          <p:grpSpPr>
            <a:xfrm>
              <a:off x="8737208" y="2055836"/>
              <a:ext cx="2672426" cy="2672414"/>
              <a:chOff x="988256" y="2862894"/>
              <a:chExt cx="924370" cy="924366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5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8705379" y="2817293"/>
              <a:ext cx="27547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Market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R&amp;D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Military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Security &amp; HLS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03560" y="2069921"/>
              <a:ext cx="558412" cy="558412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07834" y="1996549"/>
            <a:ext cx="2754774" cy="2731701"/>
            <a:chOff x="6007834" y="1996549"/>
            <a:chExt cx="2754774" cy="2731701"/>
          </a:xfrm>
        </p:grpSpPr>
        <p:grpSp>
          <p:nvGrpSpPr>
            <p:cNvPr id="45" name="Group 44"/>
            <p:cNvGrpSpPr/>
            <p:nvPr/>
          </p:nvGrpSpPr>
          <p:grpSpPr>
            <a:xfrm>
              <a:off x="6058492" y="2055836"/>
              <a:ext cx="2672426" cy="2672414"/>
              <a:chOff x="988256" y="2862894"/>
              <a:chExt cx="924370" cy="924366"/>
            </a:xfrm>
          </p:grpSpPr>
          <p:sp>
            <p:nvSpPr>
              <p:cNvPr id="46" name="Rounded Rectangle 45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4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6007834" y="2817293"/>
              <a:ext cx="27547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Technology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Lasers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IMS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Chemicals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1705" y="1996549"/>
              <a:ext cx="757900" cy="7579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366556" y="2055836"/>
            <a:ext cx="2754774" cy="2672414"/>
            <a:chOff x="3366556" y="2055836"/>
            <a:chExt cx="2754774" cy="2672414"/>
          </a:xfrm>
        </p:grpSpPr>
        <p:grpSp>
          <p:nvGrpSpPr>
            <p:cNvPr id="42" name="Group 41"/>
            <p:cNvGrpSpPr/>
            <p:nvPr/>
          </p:nvGrpSpPr>
          <p:grpSpPr>
            <a:xfrm>
              <a:off x="3401663" y="2055836"/>
              <a:ext cx="2672426" cy="2672414"/>
              <a:chOff x="988256" y="2862894"/>
              <a:chExt cx="924370" cy="924366"/>
            </a:xfrm>
          </p:grpSpPr>
          <p:sp>
            <p:nvSpPr>
              <p:cNvPr id="43" name="Rounded Rectangle 42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3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3366556" y="2817293"/>
              <a:ext cx="27547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Products &amp; Solutions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Detectors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Detection Products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Integrated Solutions</a:t>
              </a:r>
            </a:p>
            <a:p>
              <a:pPr algn="ctr"/>
              <a:endParaRPr lang="en-US" sz="14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4737" y="2095032"/>
              <a:ext cx="558412" cy="558412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88949" y="2055836"/>
            <a:ext cx="2754774" cy="2672414"/>
            <a:chOff x="688949" y="2055836"/>
            <a:chExt cx="2754774" cy="2672414"/>
          </a:xfrm>
        </p:grpSpPr>
        <p:grpSp>
          <p:nvGrpSpPr>
            <p:cNvPr id="37" name="Group 36"/>
            <p:cNvGrpSpPr/>
            <p:nvPr/>
          </p:nvGrpSpPr>
          <p:grpSpPr>
            <a:xfrm>
              <a:off x="747656" y="2055836"/>
              <a:ext cx="2672426" cy="2672414"/>
              <a:chOff x="988256" y="2862894"/>
              <a:chExt cx="924370" cy="924366"/>
            </a:xfrm>
          </p:grpSpPr>
          <p:sp>
            <p:nvSpPr>
              <p:cNvPr id="40" name="Rounded Rectangle 39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2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88949" y="2817293"/>
              <a:ext cx="275477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Time Line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Founded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2004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Public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2009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Private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2010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Wide Distribution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2015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9309" y="2161624"/>
              <a:ext cx="474054" cy="474052"/>
            </a:xfrm>
            <a:prstGeom prst="rect">
              <a:avLst/>
            </a:prstGeom>
          </p:spPr>
        </p:pic>
      </p:grpSp>
      <p:sp>
        <p:nvSpPr>
          <p:cNvPr id="14" name="Oval 13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385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1801"/>
            <a:ext cx="12192000" cy="3233637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 bwMode="auto">
          <a:xfrm>
            <a:off x="-18580" y="1773932"/>
            <a:ext cx="12192000" cy="3228395"/>
          </a:xfrm>
          <a:prstGeom prst="rect">
            <a:avLst/>
          </a:prstGeom>
          <a:solidFill>
            <a:schemeClr val="tx2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559322" y="536556"/>
            <a:ext cx="1424198" cy="598810"/>
            <a:chOff x="0" y="576312"/>
            <a:chExt cx="1424198" cy="598810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0" y="576312"/>
              <a:ext cx="1424198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" name="Straight Connector 3"/>
            <p:cNvCxnSpPr/>
            <p:nvPr/>
          </p:nvCxnSpPr>
          <p:spPr bwMode="auto">
            <a:xfrm>
              <a:off x="0" y="1175122"/>
              <a:ext cx="1424198" cy="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6" name="Rectangle 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568271" y="1970102"/>
            <a:ext cx="61066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400" b="1" u="sng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מבנה צוות הפרויקט:</a:t>
            </a:r>
          </a:p>
          <a:p>
            <a:pPr algn="r"/>
            <a:endParaRPr lang="he-IL" sz="2400" b="1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he-IL" sz="24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אריה כוגן- הנדסת תוכנה</a:t>
            </a:r>
          </a:p>
          <a:p>
            <a:pPr algn="r"/>
            <a:endParaRPr lang="he-IL" sz="2400" b="1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he-IL" sz="24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תומר אחדות- הנדסת תוכנה</a:t>
            </a:r>
          </a:p>
          <a:p>
            <a:pPr algn="r"/>
            <a:endParaRPr lang="he-IL" sz="2400" b="1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r"/>
            <a:r>
              <a:rPr lang="he-IL" sz="2400" b="1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טל ונציה- הנדסת תעשייה וניהול</a:t>
            </a:r>
            <a:endParaRPr lang="en-US" sz="2400" b="1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2400" kern="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שיתוף פעולה בין הנדסת תוכנה והנדסת תעשייה וניהול</a:t>
            </a:r>
            <a:endParaRPr lang="en-US" sz="2400" kern="0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1" t="26198" r="23745"/>
          <a:stretch/>
        </p:blipFill>
        <p:spPr>
          <a:xfrm>
            <a:off x="438894" y="464159"/>
            <a:ext cx="3737500" cy="792945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83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779" y="619221"/>
            <a:ext cx="12004442" cy="5839247"/>
          </a:xfrm>
          <a:prstGeom prst="rect">
            <a:avLst/>
          </a:prstGeom>
          <a:solidFill>
            <a:schemeClr val="bg1">
              <a:lumMod val="9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241229" y="330008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noProof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המצב הקיים- תאור הצורך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 descr="C:\Users\Dell\AppData\Local\Microsoft\Windows\INetCacheContent.Word\ASH004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7477" y="2227038"/>
            <a:ext cx="3703136" cy="246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32735" y="1277484"/>
            <a:ext cx="1142096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החברה מוכרת </a:t>
            </a: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אקדח לייזר המאפשר לזירה על חומרים חשודים וזיהוים על בסיס מסד נתונים פנימי באקדח אשר מעודכן ידנית. </a:t>
            </a:r>
            <a:endParaRPr lang="he-IL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 rtl="1"/>
            <a:r>
              <a:rPr lang="he-IL" sz="4000" b="1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הדגמה- המצב לפני</a:t>
            </a:r>
          </a:p>
          <a:p>
            <a:pPr algn="ctr" rtl="1"/>
            <a:endParaRPr lang="he-IL" sz="2400" kern="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החברה התקשתה במכירת המוצר עקב שוק רווי במתחרים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המוצר הקיים אינו ממצה את הפוטנציאל שבנתונים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ניתוח נתונים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תחזוקה ידנית</a:t>
            </a:r>
          </a:p>
          <a:p>
            <a:pPr marL="800100" lvl="1" indent="-342900" algn="r" rtl="1">
              <a:buFont typeface="Arial" panose="020B0604020202020204" pitchFamily="34" charset="0"/>
              <a:buChar char="•"/>
            </a:pPr>
            <a:r>
              <a:rPr lang="he-IL" sz="24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מידע </a:t>
            </a: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קודם</a:t>
            </a:r>
          </a:p>
          <a:p>
            <a:pPr algn="r" rtl="1"/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he-IL" sz="2400" kern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צוות הפרויקט נדרש להציג מבדל טכנולוגי אשר יסייע להמחיש את יתרונות הגלאי </a:t>
            </a:r>
            <a:endParaRPr lang="he-IL" sz="2400" kern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54" y="566344"/>
            <a:ext cx="12004442" cy="5839247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8298" y="1183386"/>
            <a:ext cx="11715404" cy="42420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6276" y="442494"/>
            <a:ext cx="7757426" cy="109195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2"/>
              </a:solidFill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he-IL" u="sng" kern="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המטרה</a:t>
            </a:r>
            <a:endParaRPr kumimoji="0" lang="he-IL" i="0" u="sng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7490" y="1905506"/>
            <a:ext cx="110570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he-IL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הקמת מערכת שליטה ובקרה כוללת, מבוססת מפה,</a:t>
            </a:r>
            <a:r>
              <a:rPr lang="en-US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/>
            </a:r>
            <a:br>
              <a:rPr lang="en-US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</a:br>
            <a:r>
              <a:rPr lang="he-IL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 </a:t>
            </a:r>
            <a:r>
              <a:rPr lang="he-IL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המסייעת ל</a:t>
            </a:r>
            <a:r>
              <a:rPr lang="he-IL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יצירת </a:t>
            </a:r>
            <a:r>
              <a:rPr lang="he-IL" sz="3200" b="1" kern="0" dirty="0" smtClean="0">
                <a:ln w="25400">
                  <a:solidFill>
                    <a:schemeClr val="tx1"/>
                  </a:solidFill>
                </a:ln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תמונה רחבה לניתוח, בקרה, סיווג ושליטה בתנועת חומרים בשטח בזמן אמת</a:t>
            </a:r>
          </a:p>
        </p:txBody>
      </p:sp>
      <p:sp>
        <p:nvSpPr>
          <p:cNvPr id="8" name="Oval 7"/>
          <p:cNvSpPr/>
          <p:nvPr/>
        </p:nvSpPr>
        <p:spPr>
          <a:xfrm>
            <a:off x="11844068" y="86264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86" y="890952"/>
            <a:ext cx="12192000" cy="4724401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0264" y="1783197"/>
            <a:ext cx="7299736" cy="17301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1"/>
              </a:solidFill>
            </a:endParaRP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Think </a:t>
            </a:r>
            <a:r>
              <a:rPr lang="en-US" sz="4800" u="sng" dirty="0">
                <a:solidFill>
                  <a:schemeClr val="tx1"/>
                </a:solidFill>
              </a:rPr>
              <a:t>System</a:t>
            </a:r>
            <a:endParaRPr lang="en-US" u="sng" dirty="0">
              <a:solidFill>
                <a:schemeClr val="tx1"/>
              </a:solidFill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22644" y="3467217"/>
            <a:ext cx="8260232" cy="17301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>
              <a:lnSpc>
                <a:spcPts val="2267"/>
              </a:lnSpc>
            </a:pPr>
            <a:endParaRPr lang="en-US" sz="4000" kern="0" dirty="0">
              <a:solidFill>
                <a:schemeClr val="tx1"/>
              </a:solidFill>
            </a:endParaRPr>
          </a:p>
          <a:p>
            <a:pPr algn="ctr"/>
            <a:r>
              <a:rPr lang="en-US" b="0" dirty="0">
                <a:solidFill>
                  <a:schemeClr val="tx1"/>
                </a:solidFill>
              </a:rPr>
              <a:t>sell </a:t>
            </a:r>
            <a:r>
              <a:rPr lang="en-US" sz="4800" u="sng" dirty="0">
                <a:solidFill>
                  <a:schemeClr val="tx1"/>
                </a:solidFill>
              </a:rPr>
              <a:t>product</a:t>
            </a:r>
            <a:endParaRPr lang="en-US" u="sng" dirty="0">
              <a:solidFill>
                <a:schemeClr val="tx1"/>
              </a:solidFill>
            </a:endParaRP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Arial"/>
            </a:endParaRPr>
          </a:p>
        </p:txBody>
      </p:sp>
      <p:pic>
        <p:nvPicPr>
          <p:cNvPr id="10" name="Picture 9" descr="C:\Users\Dell\AppData\Local\Microsoft\Windows\INetCacheContent.Word\ASH004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160" y="2743199"/>
            <a:ext cx="4527744" cy="29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94" y="1292403"/>
            <a:ext cx="3894154" cy="2089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2678" y="970447"/>
            <a:ext cx="1634628" cy="152735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Oval 13"/>
          <p:cNvSpPr/>
          <p:nvPr/>
        </p:nvSpPr>
        <p:spPr>
          <a:xfrm>
            <a:off x="11844068" y="120768"/>
            <a:ext cx="267419" cy="29329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5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LDS3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EF200"/>
      </a:accent1>
      <a:accent2>
        <a:srgbClr val="602F90"/>
      </a:accent2>
      <a:accent3>
        <a:srgbClr val="0358FF"/>
      </a:accent3>
      <a:accent4>
        <a:srgbClr val="FF8D00"/>
      </a:accent4>
      <a:accent5>
        <a:srgbClr val="EB2200"/>
      </a:accent5>
      <a:accent6>
        <a:srgbClr val="00DADE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1290</Words>
  <Application>Microsoft Office PowerPoint</Application>
  <PresentationFormat>Widescreen</PresentationFormat>
  <Paragraphs>300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Segoe UI Black</vt:lpstr>
      <vt:lpstr>Segoe UI Light</vt:lpstr>
      <vt:lpstr>Segoe UI Semibold</vt:lpstr>
      <vt:lpstr>Times New Roman</vt:lpstr>
      <vt:lpstr>Wingdings</vt:lpstr>
      <vt:lpstr>Office Theme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localization- background </vt:lpstr>
      <vt:lpstr>PowerPoint Presentation</vt:lpstr>
      <vt:lpstr>PowerPoint Presentation</vt:lpstr>
      <vt:lpstr>EX: Methamphetamine </vt:lpstr>
      <vt:lpstr>Controlling the new threats in the streets </vt:lpstr>
      <vt:lpstr>Creating situational awareness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Achdut, Tomer</cp:lastModifiedBy>
  <cp:revision>157</cp:revision>
  <dcterms:created xsi:type="dcterms:W3CDTF">2017-01-22T18:14:18Z</dcterms:created>
  <dcterms:modified xsi:type="dcterms:W3CDTF">2017-06-28T16:05:30Z</dcterms:modified>
</cp:coreProperties>
</file>